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68" r:id="rId11"/>
    <p:sldId id="270" r:id="rId12"/>
    <p:sldId id="271" r:id="rId13"/>
    <p:sldId id="272" r:id="rId14"/>
    <p:sldId id="269" r:id="rId15"/>
    <p:sldId id="287" r:id="rId16"/>
    <p:sldId id="288" r:id="rId17"/>
    <p:sldId id="289" r:id="rId18"/>
    <p:sldId id="290" r:id="rId19"/>
    <p:sldId id="282" r:id="rId20"/>
  </p:sldIdLst>
  <p:sldSz cx="12192000" cy="6858000"/>
  <p:notesSz cx="6858000" cy="994568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CC66-626B-43F8-8B38-19F654674312}" type="datetimeFigureOut">
              <a:rPr lang="th-TH" smtClean="0"/>
              <a:t>17/04/63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253B-F167-4183-A94B-283620FFED2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6466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CC66-626B-43F8-8B38-19F654674312}" type="datetimeFigureOut">
              <a:rPr lang="th-TH" smtClean="0"/>
              <a:t>17/04/63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253B-F167-4183-A94B-283620FFED2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72724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CC66-626B-43F8-8B38-19F654674312}" type="datetimeFigureOut">
              <a:rPr lang="th-TH" smtClean="0"/>
              <a:t>17/04/63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253B-F167-4183-A94B-283620FFED2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65394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CC66-626B-43F8-8B38-19F654674312}" type="datetimeFigureOut">
              <a:rPr lang="th-TH" smtClean="0"/>
              <a:t>17/04/63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253B-F167-4183-A94B-283620FFED2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63604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CC66-626B-43F8-8B38-19F654674312}" type="datetimeFigureOut">
              <a:rPr lang="th-TH" smtClean="0"/>
              <a:t>17/04/63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253B-F167-4183-A94B-283620FFED2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80315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CC66-626B-43F8-8B38-19F654674312}" type="datetimeFigureOut">
              <a:rPr lang="th-TH" smtClean="0"/>
              <a:t>17/04/63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253B-F167-4183-A94B-283620FFED2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18805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CC66-626B-43F8-8B38-19F654674312}" type="datetimeFigureOut">
              <a:rPr lang="th-TH" smtClean="0"/>
              <a:t>17/04/63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253B-F167-4183-A94B-283620FFED2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65105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CC66-626B-43F8-8B38-19F654674312}" type="datetimeFigureOut">
              <a:rPr lang="th-TH" smtClean="0"/>
              <a:t>17/04/63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253B-F167-4183-A94B-283620FFED2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25050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CC66-626B-43F8-8B38-19F654674312}" type="datetimeFigureOut">
              <a:rPr lang="th-TH" smtClean="0"/>
              <a:t>17/04/63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253B-F167-4183-A94B-283620FFED2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88827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CC66-626B-43F8-8B38-19F654674312}" type="datetimeFigureOut">
              <a:rPr lang="th-TH" smtClean="0"/>
              <a:t>17/04/63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253B-F167-4183-A94B-283620FFED2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73278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CC66-626B-43F8-8B38-19F654674312}" type="datetimeFigureOut">
              <a:rPr lang="th-TH" smtClean="0"/>
              <a:t>17/04/63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253B-F167-4183-A94B-283620FFED2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71492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8CC66-626B-43F8-8B38-19F654674312}" type="datetimeFigureOut">
              <a:rPr lang="th-TH" smtClean="0"/>
              <a:t>17/04/63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8253B-F167-4183-A94B-283620FFED2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02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984"/>
          <a:stretch/>
        </p:blipFill>
        <p:spPr>
          <a:xfrm>
            <a:off x="2162177" y="-9525"/>
            <a:ext cx="10029824" cy="68580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2162176" y="0"/>
            <a:ext cx="3114674" cy="6848475"/>
          </a:xfrm>
          <a:prstGeom prst="rect">
            <a:avLst/>
          </a:prstGeom>
          <a:gradFill flip="none" rotWithShape="1">
            <a:gsLst>
              <a:gs pos="8000">
                <a:schemeClr val="bg1"/>
              </a:gs>
              <a:gs pos="85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-5" y="3788229"/>
            <a:ext cx="12192005" cy="3060246"/>
          </a:xfrm>
          <a:prstGeom prst="rect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-6" y="3930793"/>
            <a:ext cx="12192007" cy="18443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4400" b="1" dirty="0" smtClean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โครงการพัฒนา</a:t>
            </a:r>
            <a:r>
              <a:rPr lang="th-TH" sz="4400" b="1" dirty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พื้นที่</a:t>
            </a:r>
            <a:r>
              <a:rPr lang="th-TH" sz="4400" b="1" dirty="0" smtClean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ต้นแบบการ</a:t>
            </a:r>
            <a:r>
              <a:rPr lang="th-TH" sz="4400" b="1" dirty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พัฒนาคุณภาพ</a:t>
            </a:r>
            <a:r>
              <a:rPr lang="th-TH" sz="4400" b="1" dirty="0" smtClean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ชีวิต</a:t>
            </a:r>
          </a:p>
          <a:p>
            <a:pPr algn="ctr">
              <a:lnSpc>
                <a:spcPct val="85000"/>
              </a:lnSpc>
            </a:pPr>
            <a:r>
              <a:rPr lang="th-TH" sz="4400" b="1" dirty="0" smtClean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ตาม</a:t>
            </a:r>
            <a:r>
              <a:rPr lang="th-TH" sz="4400" b="1" dirty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หลักทฤษฎี</a:t>
            </a:r>
            <a:r>
              <a:rPr lang="th-TH" sz="4400" b="1" dirty="0" smtClean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ใหม่ของ</a:t>
            </a:r>
            <a:r>
              <a:rPr lang="th-TH" sz="4400" b="1" dirty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พระบาทสมเด็จพระเจ้าอยู่หัว รัชกาลที่ ๙ </a:t>
            </a:r>
            <a:endParaRPr lang="th-TH" sz="4400" b="1" dirty="0" smtClean="0">
              <a:solidFill>
                <a:srgbClr val="002060"/>
              </a:solidFill>
              <a:latin typeface="TH Niramit AS" pitchFamily="2" charset="-34"/>
              <a:cs typeface="TH Niramit AS" pitchFamily="2" charset="-34"/>
            </a:endParaRPr>
          </a:p>
          <a:p>
            <a:pPr algn="ctr">
              <a:lnSpc>
                <a:spcPct val="85000"/>
              </a:lnSpc>
            </a:pPr>
            <a:r>
              <a:rPr lang="th-TH" sz="4400" b="1" dirty="0" smtClean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ประยุกต์</a:t>
            </a:r>
            <a:r>
              <a:rPr lang="th-TH" sz="4400" b="1" dirty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สู่ “โคก หนอง นา โมเดล”</a:t>
            </a:r>
            <a:endParaRPr lang="en-US" sz="4400" b="1" dirty="0">
              <a:solidFill>
                <a:srgbClr val="002060"/>
              </a:solidFill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87" y="319501"/>
            <a:ext cx="1574614" cy="1574614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5665015"/>
            <a:ext cx="12192005" cy="1009667"/>
          </a:xfrm>
          <a:prstGeom prst="rect">
            <a:avLst/>
          </a:prstGeom>
          <a:solidFill>
            <a:srgbClr val="FFC000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-6" y="6396990"/>
            <a:ext cx="12192006" cy="46101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84796" y="6414743"/>
            <a:ext cx="42098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2000" dirty="0" smtClean="0">
                <a:solidFill>
                  <a:schemeClr val="bg1"/>
                </a:solidFill>
                <a:latin typeface="DSN SiRin" pitchFamily="2" charset="-34"/>
                <a:cs typeface="DSN SiRin" pitchFamily="2" charset="-34"/>
              </a:rPr>
              <a:t>เศรษฐกิจฐานรากมั่นคง ชุมชนพึ่งตนเองได้ภายในปี 2565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17222" y="6282235"/>
            <a:ext cx="22509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rPr>
              <a:t>Change for Good</a:t>
            </a:r>
            <a:endParaRPr lang="th-TH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MonTaNa" pitchFamily="2" charset="-34"/>
              <a:cs typeface="DSN MonTaNa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50364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369531" y="354534"/>
            <a:ext cx="6269564" cy="1690906"/>
            <a:chOff x="836393" y="-47981"/>
            <a:chExt cx="6053858" cy="1033273"/>
          </a:xfrm>
        </p:grpSpPr>
        <p:sp>
          <p:nvSpPr>
            <p:cNvPr id="18" name="Flowchart: Manual Input 17"/>
            <p:cNvSpPr/>
            <p:nvPr/>
          </p:nvSpPr>
          <p:spPr>
            <a:xfrm flipV="1">
              <a:off x="1382146" y="0"/>
              <a:ext cx="5508105" cy="985292"/>
            </a:xfrm>
            <a:prstGeom prst="flowChartManualInpu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lowchart: Manual Input 18"/>
            <p:cNvSpPr/>
            <p:nvPr/>
          </p:nvSpPr>
          <p:spPr>
            <a:xfrm flipH="1" flipV="1">
              <a:off x="1382144" y="-22820"/>
              <a:ext cx="5508105" cy="985292"/>
            </a:xfrm>
            <a:prstGeom prst="flowChartManualInpu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721867" y="-47981"/>
              <a:ext cx="5168382" cy="6254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Bef>
                  <a:spcPts val="600"/>
                </a:spcBef>
                <a:spcAft>
                  <a:spcPts val="0"/>
                </a:spcAft>
                <a:tabLst>
                  <a:tab pos="1350645" algn="l"/>
                </a:tabLst>
              </a:pPr>
              <a:endParaRPr lang="en-US" sz="32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endParaRPr>
            </a:p>
          </p:txBody>
        </p:sp>
        <p:sp>
          <p:nvSpPr>
            <p:cNvPr id="21" name="Flowchart: Connector 20"/>
            <p:cNvSpPr/>
            <p:nvPr/>
          </p:nvSpPr>
          <p:spPr>
            <a:xfrm>
              <a:off x="836393" y="-22820"/>
              <a:ext cx="978863" cy="985292"/>
            </a:xfrm>
            <a:prstGeom prst="flowChartConnector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-6" y="6396990"/>
            <a:ext cx="12192006" cy="46101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990782" y="6445223"/>
            <a:ext cx="37978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1800" dirty="0" smtClean="0">
                <a:solidFill>
                  <a:schemeClr val="bg1"/>
                </a:solidFill>
                <a:latin typeface="DSN SiRin" pitchFamily="2" charset="-34"/>
                <a:cs typeface="DSN SiRin" pitchFamily="2" charset="-34"/>
              </a:rPr>
              <a:t>เศรษฐกิจฐานรากมั่นคง ชุมชนพึ่งตนเองได้ภายในปี 2565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32891" y="6374364"/>
            <a:ext cx="29803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rPr>
              <a:t>             </a:t>
            </a:r>
            <a:r>
              <a:rPr 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rPr>
              <a:t>Change for Good</a:t>
            </a:r>
            <a:endParaRPr lang="th-TH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MonTaNa" pitchFamily="2" charset="-34"/>
              <a:cs typeface="DSN MonTaNa" pitchFamily="2" charset="-34"/>
            </a:endParaRPr>
          </a:p>
        </p:txBody>
      </p:sp>
      <p:sp>
        <p:nvSpPr>
          <p:cNvPr id="2" name="Oval 1"/>
          <p:cNvSpPr/>
          <p:nvPr/>
        </p:nvSpPr>
        <p:spPr>
          <a:xfrm>
            <a:off x="7005486" y="6395450"/>
            <a:ext cx="424230" cy="41334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235" y="6395449"/>
            <a:ext cx="413347" cy="413347"/>
          </a:xfrm>
          <a:prstGeom prst="rect">
            <a:avLst/>
          </a:prstGeom>
        </p:spPr>
      </p:pic>
      <p:sp>
        <p:nvSpPr>
          <p:cNvPr id="12" name="สี่เหลี่ยมผืนผ้า 1"/>
          <p:cNvSpPr/>
          <p:nvPr/>
        </p:nvSpPr>
        <p:spPr>
          <a:xfrm>
            <a:off x="402502" y="404235"/>
            <a:ext cx="4271560" cy="1422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th-TH" sz="2400" b="1" dirty="0" smtClean="0">
                <a:solidFill>
                  <a:schemeClr val="bg1"/>
                </a:solidFill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</a:t>
            </a:r>
            <a:r>
              <a:rPr lang="th-TH" sz="2400" b="1" spc="-20" dirty="0" smtClean="0">
                <a:solidFill>
                  <a:schemeClr val="bg1"/>
                </a:solidFill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พื้นที่ดำเนินงาน</a:t>
            </a:r>
            <a:br>
              <a:rPr lang="th-TH" sz="2400" b="1" spc="-20" dirty="0" smtClean="0">
                <a:solidFill>
                  <a:schemeClr val="bg1"/>
                </a:solidFill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</a:br>
            <a:r>
              <a:rPr lang="th-TH" sz="2400" b="1" spc="-20" dirty="0" smtClean="0">
                <a:solidFill>
                  <a:schemeClr val="bg1"/>
                </a:solidFill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โครงการต้นแบบ</a:t>
            </a:r>
            <a:r>
              <a:rPr lang="th-TH" sz="2400" b="1" spc="-20" dirty="0">
                <a:solidFill>
                  <a:schemeClr val="bg1"/>
                </a:solidFill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การพัฒนาคุณภาพชีวิตตามหลักทฤษฎีใหม่รูปแบบประยุกต์ “โคก หนอง นา</a:t>
            </a:r>
            <a:r>
              <a:rPr lang="th-TH" sz="2400" b="1" dirty="0">
                <a:solidFill>
                  <a:schemeClr val="bg1"/>
                </a:solidFill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โมเดล” </a:t>
            </a:r>
            <a:r>
              <a:rPr lang="th-TH" sz="2400" b="1" dirty="0" smtClean="0">
                <a:solidFill>
                  <a:schemeClr val="bg1"/>
                </a:solidFill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และจุดขยายผล  รวม  33  แห่ง</a:t>
            </a:r>
            <a:endParaRPr lang="en-US" sz="2400" b="1" dirty="0">
              <a:solidFill>
                <a:schemeClr val="bg1"/>
              </a:solidFill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2502" y="2586257"/>
            <a:ext cx="3722920" cy="764695"/>
          </a:xfrm>
          <a:prstGeom prst="rect">
            <a:avLst/>
          </a:prstGeom>
          <a:solidFill>
            <a:schemeClr val="accent3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พื้นที่ต้นแบบ 11 แห่ง</a:t>
            </a:r>
            <a:endParaRPr lang="th-TH" sz="24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02502" y="3425742"/>
            <a:ext cx="3722920" cy="159104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ศูนย์ศึกษาและพัฒนาชุมชน 11 แห่ง </a:t>
            </a:r>
            <a:br>
              <a:rPr lang="th-TH" sz="20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0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(สระบุรี ชลบุรี อุบลราชธานี อุดรธานี </a:t>
            </a:r>
            <a:br>
              <a:rPr lang="th-TH" sz="20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0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ลำปาง พิษณุโลก เพชรบุรี นครศรีธรรมราช</a:t>
            </a:r>
            <a:br>
              <a:rPr lang="th-TH" sz="20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0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ยะลา นครนายก และ นครราชสีมา)</a:t>
            </a:r>
            <a:endParaRPr lang="th-TH" sz="20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74063" y="207677"/>
            <a:ext cx="7341320" cy="5630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พื้นที่ขยายขยายผล 22 แห่ง</a:t>
            </a:r>
            <a:endParaRPr lang="th-TH" sz="24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749767"/>
              </p:ext>
            </p:extLst>
          </p:nvPr>
        </p:nvGraphicFramePr>
        <p:xfrm>
          <a:off x="4674063" y="791795"/>
          <a:ext cx="7341320" cy="5378987"/>
        </p:xfrm>
        <a:graphic>
          <a:graphicData uri="http://schemas.openxmlformats.org/drawingml/2006/table">
            <a:tbl>
              <a:tblPr/>
              <a:tblGrid>
                <a:gridCol w="444813">
                  <a:extLst>
                    <a:ext uri="{9D8B030D-6E8A-4147-A177-3AD203B41FA5}">
                      <a16:colId xmlns:a16="http://schemas.microsoft.com/office/drawing/2014/main" val="2282302573"/>
                    </a:ext>
                  </a:extLst>
                </a:gridCol>
                <a:gridCol w="3862651">
                  <a:extLst>
                    <a:ext uri="{9D8B030D-6E8A-4147-A177-3AD203B41FA5}">
                      <a16:colId xmlns:a16="http://schemas.microsoft.com/office/drawing/2014/main" val="70716706"/>
                    </a:ext>
                  </a:extLst>
                </a:gridCol>
                <a:gridCol w="1676605">
                  <a:extLst>
                    <a:ext uri="{9D8B030D-6E8A-4147-A177-3AD203B41FA5}">
                      <a16:colId xmlns:a16="http://schemas.microsoft.com/office/drawing/2014/main" val="526451537"/>
                    </a:ext>
                  </a:extLst>
                </a:gridCol>
                <a:gridCol w="1357251">
                  <a:extLst>
                    <a:ext uri="{9D8B030D-6E8A-4147-A177-3AD203B41FA5}">
                      <a16:colId xmlns:a16="http://schemas.microsoft.com/office/drawing/2014/main" val="563939431"/>
                    </a:ext>
                  </a:extLst>
                </a:gridCol>
              </a:tblGrid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ที่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พื้นที่เป้าหมาย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หน่วยดำเนินการ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หมายเหตุ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968686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1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ศูนย์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พัฒนาอาชีพหนองบัว อ.เมืองฯ จ.กาญจนบุรี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กาญจนบุรี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(ศูนย์ฝึกอาชีพ </a:t>
                      </a:r>
                      <a:r>
                        <a:rPr lang="th-TH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พช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.)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1725015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2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ชุมชน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วัดทิพย์สุคนธาราม อ.ห้วยกระเจา จ.กาญจนบุรี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กาญจนบุรี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 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1010266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3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ชุมชน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ปิ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ล็อคคี่ อ.ทองผาภูมิ จ.กาญจนบุรี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กาญจนบุรี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 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803353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4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ชุมชน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วัดโกรกแก้ววงพระจันทร์ อ.แปลงยาว จ.ฉะเชิงเทรา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ฉะเชิงเทรา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 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937289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5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ชุมชนบ้านดอย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ฮาง อ.เมืองฯ จ.เชียงราย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เชียงราย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 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904031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6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ชุมชน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ริมกก อ.เมืองฯ จ.เชียงราย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เชียงราย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 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730153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7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ศูนย์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สารภีขัวมุง อ.สารภี จ.เชียงใหม่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เชียงใหม่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(ศูนย์ฝึกอาชีพ </a:t>
                      </a:r>
                      <a:r>
                        <a:rPr lang="th-TH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พช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.)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525975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8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ชุมชน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กัลยาณ</a:t>
                      </a:r>
                      <a:r>
                        <a:rPr lang="th-TH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ิวัฒ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นา อ.กัลยาณ</a:t>
                      </a:r>
                      <a:r>
                        <a:rPr lang="th-TH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ิวัฒ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นา จ.เชียงใหม่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เชียงใหม่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 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0564628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9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ชุมชน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แม่แจ่ม อ.แม่แจ่ม จ.เชียงใหม่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เชียงใหม่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 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829389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10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ชุมชน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พะกอยวา อ.แม่ระมาด จ.ตาก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ตาก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 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997427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11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ชุมชน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อุ้มผาง อ.อุ้มผาง จ.ตาก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ตาก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 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9804992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12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ชุมชน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รังกาใหญ่ อ.พิมาย จ.นครราชสีมา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นครราชสีมา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 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548473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13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ชุมชน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ต้นน้ำน่าน อ.ท่าวังผา จ.น่าน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น่าน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 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515468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14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ชุมชน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บ้านแม่ฮ่าง ต.นาแก อ.งาว จ.ลำปาง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ลำปาง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 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192884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15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ศูนย์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ฝึกอาชีพบ้านฝั่งแดง อ.เมืองฯ จ.สกลนคร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สกลนคร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(ศูนย์ฝึกอาชีพ </a:t>
                      </a:r>
                      <a:r>
                        <a:rPr lang="th-TH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พช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.)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855808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16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ศูนย์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สารภีละงู อ.ละงู จ.สตูล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สตูล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(ศูนย์ฝึกอาชีพ </a:t>
                      </a:r>
                      <a:r>
                        <a:rPr lang="th-TH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พช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.)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014909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17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ศูนย์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พัฒนาอาชีพซำผักแพว อ.แก่งคอย จ.สระบุรี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สระบุรี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(ศูนย์ฝึกอาชีพ </a:t>
                      </a:r>
                      <a:r>
                        <a:rPr lang="th-TH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พช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.)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7076463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18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ชุมชน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บ้านหนองบอน ต.หนองบัวบาน อ.</a:t>
                      </a:r>
                      <a:r>
                        <a:rPr lang="th-TH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รั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ตนบุรี จ.สุรินทร์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สุรินทร์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 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221031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19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ชุมชน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บ้านนาเรียง ต.ตาดทอง อ.ศรีธาตุ จ.อุดรธานี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อุดรธานี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 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49455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20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ศูนย์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สารภีท่าช้าง อ.สว่างวีระวงศ์ จ.อุบลราชธานี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อุบลราชธานี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(ศูนย์ฝึกอาชีพ </a:t>
                      </a:r>
                      <a:r>
                        <a:rPr lang="th-TH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พช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.)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665822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21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ชุมชน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บ้านวังอ้อ ต.หัวดอน อ.เขื่องใน จ.อุบลราชธานี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 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</a:t>
                      </a:r>
                      <a:r>
                        <a:rPr lang="th-TH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สพ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จ.อุบลราชธานี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H SarabunIT๙" panose="020B0500040200020003" pitchFamily="34" charset="-34"/>
                        <a:cs typeface="TH SarabunIT๙" panose="020B0500040200020003" pitchFamily="34" charset="-34"/>
                      </a:endParaRP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 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54543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22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วิทยาลัย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การพัฒนาชุมชน อ.บางละมุง จ.ชลบุรี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สถาบัน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การพัฒนาชุมชน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 </a:t>
                      </a:r>
                    </a:p>
                  </a:txBody>
                  <a:tcPr marL="7007" marR="7007" marT="70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448344"/>
                  </a:ext>
                </a:extLst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5444" y="441077"/>
            <a:ext cx="535210" cy="55653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89" y="449101"/>
            <a:ext cx="576369" cy="556539"/>
          </a:xfrm>
          <a:prstGeom prst="rect">
            <a:avLst/>
          </a:prstGeom>
          <a:effectLst/>
        </p:spPr>
      </p:pic>
      <p:sp>
        <p:nvSpPr>
          <p:cNvPr id="26" name="Down Arrow 25"/>
          <p:cNvSpPr/>
          <p:nvPr/>
        </p:nvSpPr>
        <p:spPr>
          <a:xfrm rot="16200000">
            <a:off x="4142576" y="3159634"/>
            <a:ext cx="465176" cy="599687"/>
          </a:xfrm>
          <a:prstGeom prst="downArrow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33000">
                <a:schemeClr val="accent2">
                  <a:shade val="93000"/>
                  <a:satMod val="130000"/>
                </a:schemeClr>
              </a:gs>
              <a:gs pos="89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40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1254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6" y="6396990"/>
            <a:ext cx="12192006" cy="46101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990782" y="6445223"/>
            <a:ext cx="37978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1800" dirty="0" smtClean="0">
                <a:solidFill>
                  <a:schemeClr val="bg1"/>
                </a:solidFill>
                <a:latin typeface="DSN SiRin" pitchFamily="2" charset="-34"/>
                <a:cs typeface="DSN SiRin" pitchFamily="2" charset="-34"/>
              </a:rPr>
              <a:t>เศรษฐกิจฐานรากมั่นคง ชุมชนพึ่งตนเองได้ภายในปี 2565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32891" y="6374364"/>
            <a:ext cx="29803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rPr>
              <a:t>             </a:t>
            </a:r>
            <a:r>
              <a:rPr 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rPr>
              <a:t>Change for Good</a:t>
            </a:r>
            <a:endParaRPr lang="th-TH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MonTaNa" pitchFamily="2" charset="-34"/>
              <a:cs typeface="DSN MonTaNa" pitchFamily="2" charset="-34"/>
            </a:endParaRPr>
          </a:p>
        </p:txBody>
      </p:sp>
      <p:sp>
        <p:nvSpPr>
          <p:cNvPr id="2" name="Oval 1"/>
          <p:cNvSpPr/>
          <p:nvPr/>
        </p:nvSpPr>
        <p:spPr>
          <a:xfrm>
            <a:off x="7005486" y="6395450"/>
            <a:ext cx="424230" cy="41334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235" y="6395449"/>
            <a:ext cx="413347" cy="41334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30582" y="78647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h-TH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๑ สำรวจ ออกแบบผังบริเวณและฐานเรียนรู้ ปรับปรุงพื้นที่ต้นแบบ</a:t>
            </a:r>
            <a:endParaRPr lang="th-TH" dirty="0">
              <a:solidFill>
                <a:schemeClr val="bg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45761" y="52212"/>
            <a:ext cx="6269564" cy="1033273"/>
            <a:chOff x="836393" y="-47981"/>
            <a:chExt cx="6053858" cy="1033273"/>
          </a:xfrm>
        </p:grpSpPr>
        <p:sp>
          <p:nvSpPr>
            <p:cNvPr id="14" name="Flowchart: Manual Input 13"/>
            <p:cNvSpPr/>
            <p:nvPr/>
          </p:nvSpPr>
          <p:spPr>
            <a:xfrm flipV="1">
              <a:off x="1382146" y="0"/>
              <a:ext cx="5508105" cy="985292"/>
            </a:xfrm>
            <a:prstGeom prst="flowChartManualInpu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lowchart: Manual Input 16"/>
            <p:cNvSpPr/>
            <p:nvPr/>
          </p:nvSpPr>
          <p:spPr>
            <a:xfrm flipH="1" flipV="1">
              <a:off x="1382144" y="-22820"/>
              <a:ext cx="5508105" cy="985292"/>
            </a:xfrm>
            <a:prstGeom prst="flowChartManualInpu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721867" y="-47981"/>
              <a:ext cx="5168382" cy="8291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Bef>
                  <a:spcPts val="600"/>
                </a:spcBef>
                <a:spcAft>
                  <a:spcPts val="0"/>
                </a:spcAft>
                <a:tabLst>
                  <a:tab pos="1350645" algn="l"/>
                </a:tabLst>
              </a:pPr>
              <a:r>
                <a:rPr lang="th-TH" sz="4400" b="1" dirty="0" smtClean="0">
                  <a:solidFill>
                    <a:schemeClr val="bg1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H SarabunIT๙" panose="020B0500040200020003" pitchFamily="34" charset="-34"/>
                </a:rPr>
                <a:t> 1. พัฒนาปรับปรุงพื้นที่ต้นแบบฯ</a:t>
              </a:r>
              <a:endParaRPr lang="en-US" sz="32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endParaRPr>
            </a:p>
          </p:txBody>
        </p:sp>
        <p:sp>
          <p:nvSpPr>
            <p:cNvPr id="19" name="Flowchart: Connector 18"/>
            <p:cNvSpPr/>
            <p:nvPr/>
          </p:nvSpPr>
          <p:spPr>
            <a:xfrm>
              <a:off x="836393" y="-22820"/>
              <a:ext cx="978863" cy="985292"/>
            </a:xfrm>
            <a:prstGeom prst="flowChartConnector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929780" y="66353"/>
              <a:ext cx="792088" cy="803499"/>
              <a:chOff x="-2412776" y="469825"/>
              <a:chExt cx="792088" cy="803499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-2412776" y="469825"/>
                <a:ext cx="792088" cy="80349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2370857" y="517449"/>
                <a:ext cx="708249" cy="708249"/>
              </a:xfrm>
              <a:prstGeom prst="rect">
                <a:avLst/>
              </a:prstGeom>
              <a:effectLst/>
            </p:spPr>
          </p:pic>
        </p:grpSp>
      </p:grpSp>
      <p:sp>
        <p:nvSpPr>
          <p:cNvPr id="3" name="Rectangle 2"/>
          <p:cNvSpPr/>
          <p:nvPr/>
        </p:nvSpPr>
        <p:spPr>
          <a:xfrm>
            <a:off x="6628496" y="166546"/>
            <a:ext cx="5350329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h-TH" sz="1800" b="1" dirty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กิจกรรมที่ ๑ สำรวจ ออกแบบผังบริเวณและฐานเรียนรู้ </a:t>
            </a:r>
            <a:r>
              <a:rPr lang="th-TH" sz="1800" b="1" dirty="0" smtClean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ปรับปรุง</a:t>
            </a:r>
            <a:r>
              <a:rPr lang="th-TH" sz="1800" b="1" dirty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พื้นที่</a:t>
            </a:r>
            <a:r>
              <a:rPr lang="th-TH" sz="1800" b="1" dirty="0" smtClean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ต้นแบบ</a:t>
            </a:r>
            <a:br>
              <a:rPr lang="th-TH" sz="1800" b="1" dirty="0" smtClean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1800" b="1" dirty="0" smtClean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การ</a:t>
            </a:r>
            <a:r>
              <a:rPr lang="th-TH" sz="1800" b="1" dirty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พัฒนาคุณภาพ</a:t>
            </a:r>
            <a:r>
              <a:rPr lang="th-TH" sz="1800" b="1" dirty="0" smtClean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ชีวิตตาม</a:t>
            </a:r>
            <a:r>
              <a:rPr lang="th-TH" sz="1800" b="1" dirty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หลักทฤษฎีใหม่รูปแบบประยุกต์ “โคก หนอง นา โมเดล”</a:t>
            </a:r>
            <a:endParaRPr lang="en-US" sz="1200" dirty="0">
              <a:solidFill>
                <a:srgbClr val="002E8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610832" y="1691465"/>
            <a:ext cx="3842657" cy="4365315"/>
          </a:xfrm>
          <a:prstGeom prst="roundRect">
            <a:avLst>
              <a:gd name="adj" fmla="val 662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66771" y="1717591"/>
            <a:ext cx="3159754" cy="4324668"/>
            <a:chOff x="4031457" y="1630016"/>
            <a:chExt cx="2280633" cy="432466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5" name="Rounded Rectangle 24"/>
            <p:cNvSpPr/>
            <p:nvPr/>
          </p:nvSpPr>
          <p:spPr>
            <a:xfrm>
              <a:off x="4031457" y="1630016"/>
              <a:ext cx="2280633" cy="4324668"/>
            </a:xfrm>
            <a:prstGeom prst="roundRect">
              <a:avLst>
                <a:gd name="adj" fmla="val 84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115990" y="1887334"/>
              <a:ext cx="2158697" cy="981807"/>
            </a:xfrm>
            <a:prstGeom prst="rect">
              <a:avLst/>
            </a:prstGeom>
            <a:grp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th-TH" sz="2400" b="1" dirty="0" smtClean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พัฒนาพื้นที่เป็นศูนย์เรียนรู้</a:t>
              </a:r>
            </a:p>
            <a:p>
              <a:pPr algn="ctr">
                <a:lnSpc>
                  <a:spcPct val="85000"/>
                </a:lnSpc>
              </a:pPr>
              <a:r>
                <a:rPr lang="th-TH" sz="2400" b="1" dirty="0" smtClean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ต้นแบบฯ</a:t>
              </a:r>
              <a:br>
                <a:rPr lang="th-TH" sz="2400" b="1" dirty="0" smtClean="0">
                  <a:latin typeface="TH SarabunIT๙" panose="020B0500040200020003" pitchFamily="34" charset="-34"/>
                  <a:cs typeface="TH SarabunIT๙" panose="020B0500040200020003" pitchFamily="34" charset="-34"/>
                </a:rPr>
              </a:br>
              <a:endParaRPr lang="th-TH" sz="2000" b="1" dirty="0" smtClean="0">
                <a:latin typeface="TH SarabunIT๙" panose="020B0500040200020003" pitchFamily="34" charset="-34"/>
                <a:cs typeface="TH SarabunIT๙" panose="020B0500040200020003" pitchFamily="34" charset="-34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094010" y="4516607"/>
              <a:ext cx="2064408" cy="725648"/>
            </a:xfrm>
            <a:prstGeom prst="rect">
              <a:avLst/>
            </a:prstGeom>
            <a:grp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th-TH" sz="2400" b="1" dirty="0" smtClean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สนับสนุนกิจกรรมการพัฒนาหมู่บ้านเศรษฐกิจพอเพียง</a:t>
              </a:r>
              <a:endParaRPr lang="th-TH" sz="2000" b="1" dirty="0">
                <a:latin typeface="TH SarabunIT๙" panose="020B0500040200020003" pitchFamily="34" charset="-34"/>
                <a:cs typeface="TH SarabunIT๙" panose="020B0500040200020003" pitchFamily="34" charset="-34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3795356" y="1211705"/>
            <a:ext cx="3464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แนวทาง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1" name="กล่องข้อความ 3"/>
          <p:cNvSpPr txBox="1"/>
          <p:nvPr/>
        </p:nvSpPr>
        <p:spPr>
          <a:xfrm>
            <a:off x="285226" y="1211009"/>
            <a:ext cx="2811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srgbClr val="0070C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เหตุผล/ความจำเป็น</a:t>
            </a:r>
            <a:endParaRPr lang="th-TH" b="1" dirty="0">
              <a:solidFill>
                <a:srgbClr val="0070C0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192624" y="1160187"/>
            <a:ext cx="2838833" cy="5022249"/>
          </a:xfrm>
          <a:prstGeom prst="roundRect">
            <a:avLst>
              <a:gd name="adj" fmla="val 9890"/>
            </a:avLst>
          </a:prstGeom>
          <a:noFill/>
          <a:ln w="38100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3" name="Rounded Rectangle 32"/>
          <p:cNvSpPr/>
          <p:nvPr/>
        </p:nvSpPr>
        <p:spPr>
          <a:xfrm>
            <a:off x="3781714" y="1189944"/>
            <a:ext cx="3464943" cy="5021354"/>
          </a:xfrm>
          <a:prstGeom prst="roundRect">
            <a:avLst>
              <a:gd name="adj" fmla="val 9890"/>
            </a:avLst>
          </a:prstGeom>
          <a:noFill/>
          <a:ln w="38100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4" name="Rounded Rectangle 16"/>
          <p:cNvSpPr/>
          <p:nvPr/>
        </p:nvSpPr>
        <p:spPr>
          <a:xfrm>
            <a:off x="8144174" y="1721033"/>
            <a:ext cx="3842657" cy="4335747"/>
          </a:xfrm>
          <a:prstGeom prst="roundRect">
            <a:avLst>
              <a:gd name="adj" fmla="val 662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17"/>
          <p:cNvSpPr txBox="1"/>
          <p:nvPr/>
        </p:nvSpPr>
        <p:spPr>
          <a:xfrm>
            <a:off x="8355995" y="1227625"/>
            <a:ext cx="3464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งบประมาณ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246" y="3218105"/>
            <a:ext cx="3169919" cy="1300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รองรับการเรียนรู้</a:t>
            </a:r>
            <a:b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การพัฒนาอาชีพครัวเรือน</a:t>
            </a:r>
            <a:b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ตามแนวทาง “โคก หนอง นา”</a:t>
            </a:r>
            <a:b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endParaRPr lang="th-TH" sz="20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50089" y="1964049"/>
            <a:ext cx="29546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1.1 พื้นที่</a:t>
            </a: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ต้นแบบ ศพช.11 แห่ง 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/>
            </a:r>
            <a:b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ใช้แบบ ที่ สจล.ออกแบบไว้แล้ว</a:t>
            </a:r>
            <a:endParaRPr lang="th-TH" sz="2400" dirty="0"/>
          </a:p>
        </p:txBody>
      </p:sp>
      <p:sp>
        <p:nvSpPr>
          <p:cNvPr id="8" name="Rectangle 7"/>
          <p:cNvSpPr/>
          <p:nvPr/>
        </p:nvSpPr>
        <p:spPr>
          <a:xfrm>
            <a:off x="3795356" y="2685370"/>
            <a:ext cx="34459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1.2พื้นที่</a:t>
            </a: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จุดขยายผล 22 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แห่ง </a:t>
            </a:r>
            <a:r>
              <a:rPr lang="th-TH" sz="20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(ประสาน สจล.ดำเนินการให้ไม่มีค่าใช้จ่าย) โดยเตรียม</a:t>
            </a:r>
            <a:r>
              <a:rPr lang="th-TH" sz="20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endParaRPr lang="th-TH" sz="2000" b="1" dirty="0"/>
          </a:p>
        </p:txBody>
      </p:sp>
      <p:sp>
        <p:nvSpPr>
          <p:cNvPr id="9" name="Rectangle 8"/>
          <p:cNvSpPr/>
          <p:nvPr/>
        </p:nvSpPr>
        <p:spPr>
          <a:xfrm>
            <a:off x="3847029" y="3336255"/>
            <a:ext cx="35091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1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(1) ภาพถ่ายมุมสูงของ</a:t>
            </a:r>
            <a:r>
              <a:rPr lang="th-TH" sz="18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พื้นที่</a:t>
            </a:r>
            <a:endParaRPr lang="en-US" sz="1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r>
              <a:rPr lang="th-TH" sz="18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(</a:t>
            </a:r>
            <a:r>
              <a:rPr lang="th-TH" sz="1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2) พิกัดแปลงที่ดิน</a:t>
            </a:r>
            <a:endParaRPr lang="en-US" sz="1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r>
              <a:rPr lang="th-TH" sz="18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(</a:t>
            </a:r>
            <a:r>
              <a:rPr lang="th-TH" sz="1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3) ภาพถ่ายแปลงที่ดินมองเห็นทางเข้าออก</a:t>
            </a:r>
            <a:r>
              <a:rPr lang="th-TH" sz="18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/ทาง</a:t>
            </a:r>
            <a:r>
              <a:rPr lang="th-TH" sz="1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น้ำ</a:t>
            </a:r>
            <a:r>
              <a:rPr lang="th-TH" sz="18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ไหล</a:t>
            </a:r>
            <a:endParaRPr lang="en-US" sz="1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51006" y="1965399"/>
            <a:ext cx="326403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1.งบประมาณ 33 แห่ง</a:t>
            </a:r>
            <a:b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 </a:t>
            </a:r>
            <a:r>
              <a:rPr lang="th-TH" sz="24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แห่ง</a:t>
            </a:r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ละ 300,000 บาท (งบลงทุน) </a:t>
            </a:r>
            <a:endParaRPr lang="th-TH" sz="2400" dirty="0" smtClean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4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 - จ้างเหมาพัฒนาปรับปรุงพื้นที่</a:t>
            </a:r>
          </a:p>
          <a:p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4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 - จัดทำป้ายศูนย์เรียนรู้ต้นแบบฯ</a:t>
            </a:r>
            <a:endParaRPr lang="th-TH" sz="2400" dirty="0"/>
          </a:p>
        </p:txBody>
      </p:sp>
      <p:sp>
        <p:nvSpPr>
          <p:cNvPr id="38" name="สี่เหลี่ยมผืนผ้า 27"/>
          <p:cNvSpPr/>
          <p:nvPr/>
        </p:nvSpPr>
        <p:spPr>
          <a:xfrm>
            <a:off x="8400300" y="3434112"/>
            <a:ext cx="16642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 smtClean="0">
                <a:ea typeface="Times New Roman" panose="02020603050405020304" pitchFamily="18" charset="0"/>
                <a:cs typeface="TH SarabunIT๙" panose="020B0500040200020003" pitchFamily="34" charset="-34"/>
              </a:rPr>
              <a:t>2. ไตร</a:t>
            </a:r>
            <a:r>
              <a:rPr lang="th-TH" sz="2400" b="1" smtClean="0">
                <a:ea typeface="Times New Roman" panose="02020603050405020304" pitchFamily="18" charset="0"/>
                <a:cs typeface="TH SarabunIT๙" panose="020B0500040200020003" pitchFamily="34" charset="-34"/>
              </a:rPr>
              <a:t>มาส 3 - 4</a:t>
            </a:r>
            <a:endParaRPr lang="th-TH" sz="2400" b="1" dirty="0"/>
          </a:p>
        </p:txBody>
      </p:sp>
      <p:sp>
        <p:nvSpPr>
          <p:cNvPr id="39" name="สี่เหลี่ยมผืนผ้า 29"/>
          <p:cNvSpPr/>
          <p:nvPr/>
        </p:nvSpPr>
        <p:spPr>
          <a:xfrm>
            <a:off x="8400300" y="3838507"/>
            <a:ext cx="20104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3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. 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ระเบียบที่เกี่ยวข้อง</a:t>
            </a:r>
            <a:endParaRPr lang="th-TH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40" name="สี่เหลี่ยมผืนผ้า 30"/>
          <p:cNvSpPr/>
          <p:nvPr/>
        </p:nvSpPr>
        <p:spPr>
          <a:xfrm>
            <a:off x="8568040" y="4213361"/>
            <a:ext cx="3623960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- พรบ.</a:t>
            </a:r>
            <a:r>
              <a:rPr lang="th-TH" sz="1800" dirty="0" err="1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การจัด</a:t>
            </a: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ซื้อ</a:t>
            </a:r>
            <a:r>
              <a:rPr lang="th-TH" sz="180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จัดจ้าง</a:t>
            </a: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และการ</a:t>
            </a:r>
            <a:r>
              <a:rPr lang="th-TH" sz="180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บริหารพัสดุภาครัฐ </a:t>
            </a: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           พ.ศ. </a:t>
            </a:r>
            <a:r>
              <a:rPr lang="th-TH" sz="180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2560</a:t>
            </a:r>
            <a:endParaRPr lang="en-US" sz="1800" dirty="0" smtClean="0"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- </a:t>
            </a:r>
            <a:r>
              <a:rPr lang="th-TH" sz="1800" spc="-4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ระเบียบกระทรวงการคลังว่า</a:t>
            </a:r>
            <a:r>
              <a:rPr lang="th-TH" sz="1800" spc="-4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ด้วย</a:t>
            </a:r>
            <a:r>
              <a:rPr lang="th-TH" sz="1800" spc="-40" dirty="0" err="1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การ</a:t>
            </a:r>
            <a:r>
              <a:rPr lang="th-TH" sz="1800" spc="-40" dirty="0" err="1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จัด</a:t>
            </a:r>
            <a:r>
              <a:rPr lang="th-TH" sz="1800" spc="-4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ซื้อ</a:t>
            </a:r>
            <a:r>
              <a:rPr lang="th-TH" sz="1800" spc="-4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จัด</a:t>
            </a:r>
            <a:r>
              <a:rPr lang="th-TH" sz="1800" spc="-4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จ้าง          และ</a:t>
            </a:r>
            <a:r>
              <a:rPr lang="th-TH" sz="1800" spc="-4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การบริหารพัสดุภาครัฐ พ.ศ. </a:t>
            </a:r>
            <a:r>
              <a:rPr lang="th-TH" sz="1800" spc="-4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2560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44330" y="1670307"/>
            <a:ext cx="20970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1.การสำรวจ ออกแบบ</a:t>
            </a:r>
            <a:endParaRPr lang="th-TH" sz="2400" b="1" dirty="0"/>
          </a:p>
        </p:txBody>
      </p:sp>
      <p:sp>
        <p:nvSpPr>
          <p:cNvPr id="43" name="Rectangle 42"/>
          <p:cNvSpPr/>
          <p:nvPr/>
        </p:nvSpPr>
        <p:spPr>
          <a:xfrm>
            <a:off x="3768072" y="5208740"/>
            <a:ext cx="34732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2. จ้าง</a:t>
            </a: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เหมาดำเนินการ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พัฒนาปรับปรุงพื้นที่ต้นแบบ</a:t>
            </a:r>
            <a:r>
              <a:rPr lang="th-TH" sz="20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0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(ตามรูปแบบ “โคก หนอง นา”)</a:t>
            </a:r>
            <a:endParaRPr lang="th-TH" sz="20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44" name="Rounded Rectangle 22"/>
          <p:cNvSpPr/>
          <p:nvPr/>
        </p:nvSpPr>
        <p:spPr>
          <a:xfrm>
            <a:off x="8328704" y="1219512"/>
            <a:ext cx="3464943" cy="5021354"/>
          </a:xfrm>
          <a:prstGeom prst="roundRect">
            <a:avLst>
              <a:gd name="adj" fmla="val 9890"/>
            </a:avLst>
          </a:prstGeom>
          <a:noFill/>
          <a:ln w="38100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5" name="Down Arrow 19"/>
          <p:cNvSpPr/>
          <p:nvPr/>
        </p:nvSpPr>
        <p:spPr>
          <a:xfrm>
            <a:off x="1330582" y="2556347"/>
            <a:ext cx="465176" cy="599687"/>
          </a:xfrm>
          <a:prstGeom prst="downArrow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33000">
                <a:schemeClr val="accent2">
                  <a:shade val="93000"/>
                  <a:satMod val="130000"/>
                </a:schemeClr>
              </a:gs>
              <a:gs pos="89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40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6" name="Down Arrow 45"/>
          <p:cNvSpPr/>
          <p:nvPr/>
        </p:nvSpPr>
        <p:spPr>
          <a:xfrm rot="16200000">
            <a:off x="7512792" y="3077786"/>
            <a:ext cx="465176" cy="599687"/>
          </a:xfrm>
          <a:prstGeom prst="downArrow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33000">
                <a:schemeClr val="accent2">
                  <a:shade val="93000"/>
                  <a:satMod val="130000"/>
                </a:schemeClr>
              </a:gs>
              <a:gs pos="89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40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7" name="Down Arrow 46"/>
          <p:cNvSpPr/>
          <p:nvPr/>
        </p:nvSpPr>
        <p:spPr>
          <a:xfrm rot="16200000">
            <a:off x="3066775" y="3077786"/>
            <a:ext cx="465176" cy="599687"/>
          </a:xfrm>
          <a:prstGeom prst="downArrow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33000">
                <a:schemeClr val="accent2">
                  <a:shade val="93000"/>
                  <a:satMod val="130000"/>
                </a:schemeClr>
              </a:gs>
              <a:gs pos="89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40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815089" y="4143416"/>
            <a:ext cx="3480440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1.3 พื้นที่จุดขยายผล (ชุมชน )</a:t>
            </a:r>
            <a:b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200" dirty="0" err="1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สพ</a:t>
            </a:r>
            <a:r>
              <a:rPr lang="th-TH" sz="22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จ.และชุมชน จัดเวทีประชาคมการขอใช้</a:t>
            </a:r>
            <a:br>
              <a:rPr lang="th-TH" sz="22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2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พื้นที่เพื่อพัฒนาเป็นพื้นที่ศูนย์เรียนรู้ต้นแบบฯ</a:t>
            </a:r>
            <a:endParaRPr lang="th-TH" sz="2200" dirty="0"/>
          </a:p>
        </p:txBody>
      </p:sp>
    </p:spTree>
    <p:extLst>
      <p:ext uri="{BB962C8B-B14F-4D97-AF65-F5344CB8AC3E}">
        <p14:creationId xmlns:p14="http://schemas.microsoft.com/office/powerpoint/2010/main" val="293056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6" y="6396990"/>
            <a:ext cx="12192006" cy="46101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990782" y="6445223"/>
            <a:ext cx="37978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1800" dirty="0" smtClean="0">
                <a:solidFill>
                  <a:schemeClr val="bg1"/>
                </a:solidFill>
                <a:latin typeface="DSN SiRin" pitchFamily="2" charset="-34"/>
                <a:cs typeface="DSN SiRin" pitchFamily="2" charset="-34"/>
              </a:rPr>
              <a:t>เศรษฐกิจฐานรากมั่นคง ชุมชนพึ่งตนเองได้ภายในปี 2565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32891" y="6374364"/>
            <a:ext cx="29803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rPr>
              <a:t>             </a:t>
            </a:r>
            <a:r>
              <a:rPr 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rPr>
              <a:t>Change for Good</a:t>
            </a:r>
            <a:endParaRPr lang="th-TH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MonTaNa" pitchFamily="2" charset="-34"/>
              <a:cs typeface="DSN MonTaNa" pitchFamily="2" charset="-34"/>
            </a:endParaRPr>
          </a:p>
        </p:txBody>
      </p:sp>
      <p:sp>
        <p:nvSpPr>
          <p:cNvPr id="2" name="Oval 1"/>
          <p:cNvSpPr/>
          <p:nvPr/>
        </p:nvSpPr>
        <p:spPr>
          <a:xfrm>
            <a:off x="7005486" y="6395450"/>
            <a:ext cx="424230" cy="41334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235" y="6395449"/>
            <a:ext cx="413347" cy="41334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30582" y="78647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h-TH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๑ สำรวจ ออกแบบผังบริเวณและฐานเรียนรู้ ปรับปรุงพื้นที่ต้นแบบ</a:t>
            </a:r>
            <a:endParaRPr lang="th-TH" dirty="0">
              <a:solidFill>
                <a:schemeClr val="bg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45761" y="52212"/>
            <a:ext cx="6269564" cy="1033273"/>
            <a:chOff x="836393" y="-47981"/>
            <a:chExt cx="6053858" cy="1033273"/>
          </a:xfrm>
        </p:grpSpPr>
        <p:sp>
          <p:nvSpPr>
            <p:cNvPr id="14" name="Flowchart: Manual Input 13"/>
            <p:cNvSpPr/>
            <p:nvPr/>
          </p:nvSpPr>
          <p:spPr>
            <a:xfrm flipV="1">
              <a:off x="1382146" y="0"/>
              <a:ext cx="5508105" cy="985292"/>
            </a:xfrm>
            <a:prstGeom prst="flowChartManualInpu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lowchart: Manual Input 16"/>
            <p:cNvSpPr/>
            <p:nvPr/>
          </p:nvSpPr>
          <p:spPr>
            <a:xfrm flipH="1" flipV="1">
              <a:off x="1382144" y="-22820"/>
              <a:ext cx="5508105" cy="985292"/>
            </a:xfrm>
            <a:prstGeom prst="flowChartManualInpu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721867" y="-47981"/>
              <a:ext cx="5168382" cy="8291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Bef>
                  <a:spcPts val="600"/>
                </a:spcBef>
                <a:spcAft>
                  <a:spcPts val="0"/>
                </a:spcAft>
                <a:tabLst>
                  <a:tab pos="1350645" algn="l"/>
                </a:tabLst>
              </a:pPr>
              <a:r>
                <a:rPr lang="th-TH" sz="4400" b="1" dirty="0" smtClean="0">
                  <a:solidFill>
                    <a:schemeClr val="bg1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H SarabunIT๙" panose="020B0500040200020003" pitchFamily="34" charset="-34"/>
                </a:rPr>
                <a:t> </a:t>
              </a:r>
              <a:r>
                <a:rPr lang="th-TH" sz="4400" b="1" dirty="0">
                  <a:solidFill>
                    <a:schemeClr val="bg1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H SarabunIT๙" panose="020B0500040200020003" pitchFamily="34" charset="-34"/>
                </a:rPr>
                <a:t>2</a:t>
              </a:r>
              <a:r>
                <a:rPr lang="th-TH" sz="4400" b="1" dirty="0" smtClean="0">
                  <a:solidFill>
                    <a:schemeClr val="bg1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H SarabunIT๙" panose="020B0500040200020003" pitchFamily="34" charset="-34"/>
                </a:rPr>
                <a:t>. พัฒนาอาชีพครัวเรือนต้นแบบ</a:t>
              </a:r>
              <a:endParaRPr lang="en-US" sz="32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endParaRPr>
            </a:p>
          </p:txBody>
        </p:sp>
        <p:sp>
          <p:nvSpPr>
            <p:cNvPr id="19" name="Flowchart: Connector 18"/>
            <p:cNvSpPr/>
            <p:nvPr/>
          </p:nvSpPr>
          <p:spPr>
            <a:xfrm>
              <a:off x="836393" y="-22820"/>
              <a:ext cx="978863" cy="985292"/>
            </a:xfrm>
            <a:prstGeom prst="flowChartConnector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929780" y="66353"/>
              <a:ext cx="792088" cy="803499"/>
              <a:chOff x="-2412776" y="469825"/>
              <a:chExt cx="792088" cy="803499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-2412776" y="469825"/>
                <a:ext cx="792088" cy="80349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2370857" y="517449"/>
                <a:ext cx="708249" cy="708249"/>
              </a:xfrm>
              <a:prstGeom prst="rect">
                <a:avLst/>
              </a:prstGeom>
              <a:effectLst/>
            </p:spPr>
          </p:pic>
        </p:grpSp>
      </p:grpSp>
      <p:sp>
        <p:nvSpPr>
          <p:cNvPr id="3" name="Rectangle 2"/>
          <p:cNvSpPr/>
          <p:nvPr/>
        </p:nvSpPr>
        <p:spPr>
          <a:xfrm>
            <a:off x="6628496" y="166546"/>
            <a:ext cx="3782291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h-TH" sz="1800" b="1" dirty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กิจกรรมที่ </a:t>
            </a:r>
            <a:r>
              <a:rPr lang="th-TH" sz="1800" b="1" dirty="0" smtClean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2 ส่งเสริมและพัฒนาอาชีพครัวเรือนต้นแบบ</a:t>
            </a:r>
            <a:endParaRPr lang="en-US" sz="1200" dirty="0">
              <a:solidFill>
                <a:srgbClr val="002E8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610832" y="1691465"/>
            <a:ext cx="3842657" cy="4335747"/>
          </a:xfrm>
          <a:prstGeom prst="roundRect">
            <a:avLst>
              <a:gd name="adj" fmla="val 662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144568" y="1717591"/>
            <a:ext cx="3004456" cy="4324668"/>
            <a:chOff x="4021610" y="1630016"/>
            <a:chExt cx="2290480" cy="432466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5" name="Rounded Rectangle 24"/>
            <p:cNvSpPr/>
            <p:nvPr/>
          </p:nvSpPr>
          <p:spPr>
            <a:xfrm>
              <a:off x="4031457" y="1630016"/>
              <a:ext cx="2280633" cy="4324668"/>
            </a:xfrm>
            <a:prstGeom prst="roundRect">
              <a:avLst>
                <a:gd name="adj" fmla="val 84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021610" y="2278760"/>
              <a:ext cx="2158697" cy="1353512"/>
            </a:xfrm>
            <a:prstGeom prst="rect">
              <a:avLst/>
            </a:prstGeom>
            <a:grp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th-TH" sz="2400" b="1" dirty="0" smtClean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เพื่อเป็นแกนนนำขยายผลการพัฒนาคุณภาพชีวิตตามหลักทฤษฎีใหม่รูปแบบประยุกต์ </a:t>
              </a:r>
              <a:br>
                <a:rPr lang="th-TH" sz="2400" b="1" dirty="0" smtClean="0">
                  <a:latin typeface="TH SarabunIT๙" panose="020B0500040200020003" pitchFamily="34" charset="-34"/>
                  <a:cs typeface="TH SarabunIT๙" panose="020B0500040200020003" pitchFamily="34" charset="-34"/>
                </a:rPr>
              </a:br>
              <a:r>
                <a:rPr lang="th-TH" sz="2400" b="1" dirty="0" smtClean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“โคก หนอง นา โมเดล”</a:t>
              </a:r>
              <a:endParaRPr lang="th-TH" sz="2000" b="1" dirty="0" smtClean="0">
                <a:latin typeface="TH SarabunIT๙" panose="020B0500040200020003" pitchFamily="34" charset="-34"/>
                <a:cs typeface="TH SarabunIT๙" panose="020B0500040200020003" pitchFamily="34" charset="-34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3795356" y="1211705"/>
            <a:ext cx="3464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แนวทาง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1" name="กล่องข้อความ 3"/>
          <p:cNvSpPr txBox="1"/>
          <p:nvPr/>
        </p:nvSpPr>
        <p:spPr>
          <a:xfrm>
            <a:off x="285226" y="1211009"/>
            <a:ext cx="2811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srgbClr val="0070C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เหตุผล/ความจำเป็น</a:t>
            </a:r>
            <a:endParaRPr lang="th-TH" b="1" dirty="0">
              <a:solidFill>
                <a:srgbClr val="0070C0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192624" y="1160187"/>
            <a:ext cx="2838833" cy="5022249"/>
          </a:xfrm>
          <a:prstGeom prst="roundRect">
            <a:avLst>
              <a:gd name="adj" fmla="val 9890"/>
            </a:avLst>
          </a:prstGeom>
          <a:noFill/>
          <a:ln w="38100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3" name="Rounded Rectangle 32"/>
          <p:cNvSpPr/>
          <p:nvPr/>
        </p:nvSpPr>
        <p:spPr>
          <a:xfrm>
            <a:off x="3781714" y="1189944"/>
            <a:ext cx="3464943" cy="5021354"/>
          </a:xfrm>
          <a:prstGeom prst="roundRect">
            <a:avLst>
              <a:gd name="adj" fmla="val 9890"/>
            </a:avLst>
          </a:prstGeom>
          <a:noFill/>
          <a:ln w="38100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4" name="Rounded Rectangle 16"/>
          <p:cNvSpPr/>
          <p:nvPr/>
        </p:nvSpPr>
        <p:spPr>
          <a:xfrm>
            <a:off x="8144174" y="1721033"/>
            <a:ext cx="3842657" cy="4335747"/>
          </a:xfrm>
          <a:prstGeom prst="roundRect">
            <a:avLst>
              <a:gd name="adj" fmla="val 662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17"/>
          <p:cNvSpPr txBox="1"/>
          <p:nvPr/>
        </p:nvSpPr>
        <p:spPr>
          <a:xfrm>
            <a:off x="8355995" y="1227625"/>
            <a:ext cx="3464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งบประมาณ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8" name="สี่เหลี่ยมผืนผ้า 27"/>
          <p:cNvSpPr/>
          <p:nvPr/>
        </p:nvSpPr>
        <p:spPr>
          <a:xfrm>
            <a:off x="8610663" y="3483575"/>
            <a:ext cx="15263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 smtClean="0">
                <a:ea typeface="Times New Roman" panose="02020603050405020304" pitchFamily="18" charset="0"/>
                <a:cs typeface="TH SarabunIT๙" panose="020B0500040200020003" pitchFamily="34" charset="-34"/>
              </a:rPr>
              <a:t>2. ไตรมาส 3-4</a:t>
            </a:r>
            <a:endParaRPr lang="th-TH" sz="2400" b="1" dirty="0"/>
          </a:p>
        </p:txBody>
      </p:sp>
      <p:sp>
        <p:nvSpPr>
          <p:cNvPr id="39" name="สี่เหลี่ยมผืนผ้า 29"/>
          <p:cNvSpPr/>
          <p:nvPr/>
        </p:nvSpPr>
        <p:spPr>
          <a:xfrm>
            <a:off x="8594178" y="3893951"/>
            <a:ext cx="20104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3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. 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ระเบียบที่เกี่ยวข้อง</a:t>
            </a:r>
            <a:endParaRPr lang="th-TH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40" name="สี่เหลี่ยมผืนผ้า 30"/>
          <p:cNvSpPr/>
          <p:nvPr/>
        </p:nvSpPr>
        <p:spPr>
          <a:xfrm>
            <a:off x="8547401" y="4316794"/>
            <a:ext cx="3623960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- พรบ.</a:t>
            </a:r>
            <a:r>
              <a:rPr lang="th-TH" sz="1800" dirty="0" err="1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การจัด</a:t>
            </a: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ซื้อ</a:t>
            </a:r>
            <a:r>
              <a:rPr lang="th-TH" sz="180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จัดจ้าง</a:t>
            </a: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และการ</a:t>
            </a:r>
            <a:r>
              <a:rPr lang="th-TH" sz="180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บริหารพัสดุภาครัฐ </a:t>
            </a: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           พ.ศ. </a:t>
            </a:r>
            <a:r>
              <a:rPr lang="th-TH" sz="180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2560</a:t>
            </a:r>
            <a:endParaRPr lang="en-US" sz="1800" dirty="0" smtClean="0"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- </a:t>
            </a:r>
            <a:r>
              <a:rPr lang="th-TH" sz="1800" spc="-4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ระเบียบกระทรวงการคลังว่า</a:t>
            </a:r>
            <a:r>
              <a:rPr lang="th-TH" sz="1800" spc="-4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ด้วย</a:t>
            </a:r>
            <a:r>
              <a:rPr lang="th-TH" sz="1800" spc="-40" dirty="0" err="1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การ</a:t>
            </a:r>
            <a:r>
              <a:rPr lang="th-TH" sz="1800" spc="-40" dirty="0" err="1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จัด</a:t>
            </a:r>
            <a:r>
              <a:rPr lang="th-TH" sz="1800" spc="-4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ซื้อ</a:t>
            </a:r>
            <a:r>
              <a:rPr lang="th-TH" sz="1800" spc="-4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จัด</a:t>
            </a:r>
            <a:r>
              <a:rPr lang="th-TH" sz="1800" spc="-4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จ้าง          และ</a:t>
            </a:r>
            <a:r>
              <a:rPr lang="th-TH" sz="1800" spc="-4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การบริหารพัสดุภาครัฐ พ.ศ. </a:t>
            </a:r>
            <a:r>
              <a:rPr lang="th-TH" sz="1800" spc="-4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2560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46619" y="3176148"/>
            <a:ext cx="327492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2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.</a:t>
            </a:r>
            <a:r>
              <a:rPr lang="th-TH" sz="2400" b="1" dirty="0" err="1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สพ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จ.ประสาน กลุ่มเป้าหมาย  </a:t>
            </a:r>
            <a:r>
              <a:rPr lang="th-TH" sz="24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จัดทำรายการวัสดุการเกษตร เพื่อพัฒนาพื้นที่ตามแนวทาง “โคก หนอง นา โมเดล”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846619" y="4766937"/>
            <a:ext cx="33239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3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. </a:t>
            </a:r>
            <a:r>
              <a:rPr lang="th-TH" sz="2400" b="1" dirty="0" err="1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สพ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จ.ดำเนินการจัดหาวัสดุการเกษตร/ป้ายครัวเรือนต้นแบบฯ</a:t>
            </a:r>
            <a:b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ส่งมอบครัวเรือนเป้าหมาย</a:t>
            </a:r>
            <a:endParaRPr lang="th-TH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530676" y="2028821"/>
            <a:ext cx="311976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1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.งบประมาณ 21,500 บาท/คน</a:t>
            </a:r>
          </a:p>
          <a:p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(งบดำเนินงาน)</a:t>
            </a:r>
          </a:p>
          <a:p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 - </a:t>
            </a:r>
            <a:r>
              <a:rPr lang="th-TH" sz="24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วัสดุการเกษตร</a:t>
            </a:r>
          </a:p>
          <a:p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4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 - ป้ายครัวเรือนต้นแบบ(ตามแบบ)</a:t>
            </a:r>
            <a:endParaRPr lang="th-TH" sz="2400" dirty="0"/>
          </a:p>
        </p:txBody>
      </p:sp>
      <p:sp>
        <p:nvSpPr>
          <p:cNvPr id="44" name="Rectangle 43"/>
          <p:cNvSpPr/>
          <p:nvPr/>
        </p:nvSpPr>
        <p:spPr>
          <a:xfrm>
            <a:off x="3885772" y="1791153"/>
            <a:ext cx="327492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1.กลุ่มเป้าหมาย 1,500 คน</a:t>
            </a:r>
          </a:p>
          <a:p>
            <a:r>
              <a:rPr lang="th-TH" sz="20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(ผู้ผ่านการอบรมหลักสูตรการพัฒนากสิกรรม</a:t>
            </a:r>
            <a:br>
              <a:rPr lang="th-TH" sz="20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0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สู่ระบบเศรษฐกิจพอเพียง จาก ศพช.11 แห่ง และ 7 ภาคี รวม 1,500 คน)</a:t>
            </a:r>
            <a:endParaRPr lang="th-TH" sz="2000" dirty="0"/>
          </a:p>
        </p:txBody>
      </p:sp>
      <p:sp>
        <p:nvSpPr>
          <p:cNvPr id="45" name="Rounded Rectangle 22"/>
          <p:cNvSpPr/>
          <p:nvPr/>
        </p:nvSpPr>
        <p:spPr>
          <a:xfrm>
            <a:off x="8328704" y="1219512"/>
            <a:ext cx="3464943" cy="5021354"/>
          </a:xfrm>
          <a:prstGeom prst="roundRect">
            <a:avLst>
              <a:gd name="adj" fmla="val 9890"/>
            </a:avLst>
          </a:prstGeom>
          <a:noFill/>
          <a:ln w="38100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6" name="Down Arrow 45"/>
          <p:cNvSpPr/>
          <p:nvPr/>
        </p:nvSpPr>
        <p:spPr>
          <a:xfrm rot="16200000">
            <a:off x="7512792" y="3077786"/>
            <a:ext cx="465176" cy="599687"/>
          </a:xfrm>
          <a:prstGeom prst="downArrow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33000">
                <a:schemeClr val="accent2">
                  <a:shade val="93000"/>
                  <a:satMod val="130000"/>
                </a:schemeClr>
              </a:gs>
              <a:gs pos="89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40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7" name="Down Arrow 46"/>
          <p:cNvSpPr/>
          <p:nvPr/>
        </p:nvSpPr>
        <p:spPr>
          <a:xfrm rot="16200000">
            <a:off x="3079838" y="3077786"/>
            <a:ext cx="465176" cy="599687"/>
          </a:xfrm>
          <a:prstGeom prst="downArrow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33000">
                <a:schemeClr val="accent2">
                  <a:shade val="93000"/>
                  <a:satMod val="130000"/>
                </a:schemeClr>
              </a:gs>
              <a:gs pos="89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40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7332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6" y="6396990"/>
            <a:ext cx="12192006" cy="46101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990782" y="6445223"/>
            <a:ext cx="37978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1800" dirty="0" smtClean="0">
                <a:solidFill>
                  <a:schemeClr val="bg1"/>
                </a:solidFill>
                <a:latin typeface="DSN SiRin" pitchFamily="2" charset="-34"/>
                <a:cs typeface="DSN SiRin" pitchFamily="2" charset="-34"/>
              </a:rPr>
              <a:t>เศรษฐกิจฐานรากมั่นคง ชุมชนพึ่งตนเองได้ภายในปี 2565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32891" y="6374364"/>
            <a:ext cx="29803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rPr>
              <a:t>             </a:t>
            </a:r>
            <a:r>
              <a:rPr 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rPr>
              <a:t>Change for Good</a:t>
            </a:r>
            <a:endParaRPr lang="th-TH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MonTaNa" pitchFamily="2" charset="-34"/>
              <a:cs typeface="DSN MonTaNa" pitchFamily="2" charset="-34"/>
            </a:endParaRPr>
          </a:p>
        </p:txBody>
      </p:sp>
      <p:sp>
        <p:nvSpPr>
          <p:cNvPr id="2" name="Oval 1"/>
          <p:cNvSpPr/>
          <p:nvPr/>
        </p:nvSpPr>
        <p:spPr>
          <a:xfrm>
            <a:off x="7005486" y="6395450"/>
            <a:ext cx="424230" cy="41334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235" y="6395449"/>
            <a:ext cx="413347" cy="41334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30582" y="78647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h-TH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๑ สำรวจ ออกแบบผังบริเวณและฐานเรียนรู้ ปรับปรุงพื้นที่ต้นแบบ</a:t>
            </a:r>
            <a:endParaRPr lang="th-TH" dirty="0">
              <a:solidFill>
                <a:schemeClr val="bg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45761" y="52212"/>
            <a:ext cx="5510456" cy="1033273"/>
            <a:chOff x="836393" y="-47981"/>
            <a:chExt cx="6053858" cy="1033273"/>
          </a:xfrm>
        </p:grpSpPr>
        <p:sp>
          <p:nvSpPr>
            <p:cNvPr id="14" name="Flowchart: Manual Input 13"/>
            <p:cNvSpPr/>
            <p:nvPr/>
          </p:nvSpPr>
          <p:spPr>
            <a:xfrm flipV="1">
              <a:off x="1382146" y="0"/>
              <a:ext cx="5508105" cy="985292"/>
            </a:xfrm>
            <a:prstGeom prst="flowChartManualInpu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lowchart: Manual Input 16"/>
            <p:cNvSpPr/>
            <p:nvPr/>
          </p:nvSpPr>
          <p:spPr>
            <a:xfrm flipH="1" flipV="1">
              <a:off x="1382144" y="-22820"/>
              <a:ext cx="5508105" cy="985292"/>
            </a:xfrm>
            <a:prstGeom prst="flowChartManualInpu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721867" y="-47981"/>
              <a:ext cx="5168382" cy="8291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Bef>
                  <a:spcPts val="600"/>
                </a:spcBef>
                <a:spcAft>
                  <a:spcPts val="0"/>
                </a:spcAft>
                <a:tabLst>
                  <a:tab pos="1350645" algn="l"/>
                </a:tabLst>
              </a:pPr>
              <a:r>
                <a:rPr lang="th-TH" sz="4400" b="1" dirty="0" smtClean="0">
                  <a:solidFill>
                    <a:schemeClr val="bg1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H SarabunIT๙" panose="020B0500040200020003" pitchFamily="34" charset="-34"/>
                </a:rPr>
                <a:t> 3. เอามื้อสามัคคี</a:t>
              </a:r>
              <a:endParaRPr lang="en-US" sz="32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endParaRPr>
            </a:p>
          </p:txBody>
        </p:sp>
        <p:sp>
          <p:nvSpPr>
            <p:cNvPr id="19" name="Flowchart: Connector 18"/>
            <p:cNvSpPr/>
            <p:nvPr/>
          </p:nvSpPr>
          <p:spPr>
            <a:xfrm>
              <a:off x="836393" y="-22820"/>
              <a:ext cx="978863" cy="985292"/>
            </a:xfrm>
            <a:prstGeom prst="flowChartConnector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929780" y="66353"/>
              <a:ext cx="792088" cy="803499"/>
              <a:chOff x="-2412776" y="469825"/>
              <a:chExt cx="792088" cy="803499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-2412776" y="469825"/>
                <a:ext cx="792088" cy="80349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2370857" y="517449"/>
                <a:ext cx="708249" cy="708249"/>
              </a:xfrm>
              <a:prstGeom prst="rect">
                <a:avLst/>
              </a:prstGeom>
              <a:effectLst/>
            </p:spPr>
          </p:pic>
        </p:grpSp>
      </p:grpSp>
      <p:sp>
        <p:nvSpPr>
          <p:cNvPr id="3" name="Rectangle 2"/>
          <p:cNvSpPr/>
          <p:nvPr/>
        </p:nvSpPr>
        <p:spPr>
          <a:xfrm>
            <a:off x="5715011" y="154703"/>
            <a:ext cx="6476989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h-TH" sz="1800" b="1" dirty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กิจกรรมที่ 3</a:t>
            </a:r>
            <a:r>
              <a:rPr lang="th-TH" sz="1800" b="1" dirty="0" smtClean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 ฝึกปฏิบัติการเชื่อมโยงเครือข่ายในพื้นที่ทั้ง 7 ภาคี การบูรณาการการทำงาน</a:t>
            </a:r>
            <a:br>
              <a:rPr lang="th-TH" sz="1800" b="1" dirty="0" smtClean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1800" b="1" dirty="0" smtClean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แบบมีส่วนร่วม ในรูปแบบการช่วยเหลือกันและกันผ่านกิจกรรมการเอามื้อสามัคคี</a:t>
            </a:r>
            <a:endParaRPr lang="en-US" sz="1200" dirty="0">
              <a:solidFill>
                <a:srgbClr val="002E8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610832" y="1691465"/>
            <a:ext cx="3842657" cy="4335747"/>
          </a:xfrm>
          <a:prstGeom prst="roundRect">
            <a:avLst>
              <a:gd name="adj" fmla="val 662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105959" y="1717591"/>
            <a:ext cx="3094442" cy="4324668"/>
            <a:chOff x="4031457" y="1630016"/>
            <a:chExt cx="2280633" cy="432466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5" name="Rounded Rectangle 24"/>
            <p:cNvSpPr/>
            <p:nvPr/>
          </p:nvSpPr>
          <p:spPr>
            <a:xfrm>
              <a:off x="4031457" y="1630016"/>
              <a:ext cx="2280633" cy="4324668"/>
            </a:xfrm>
            <a:prstGeom prst="roundRect">
              <a:avLst>
                <a:gd name="adj" fmla="val 84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039161" y="2048161"/>
              <a:ext cx="2158697" cy="411716"/>
            </a:xfrm>
            <a:prstGeom prst="rect">
              <a:avLst/>
            </a:prstGeom>
            <a:grp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th-TH" sz="2400" b="1" dirty="0" smtClean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เริ่มจากจุดเล็ก ๆ ทำแบบคนจน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3795356" y="1211705"/>
            <a:ext cx="3464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แนวทาง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1" name="กล่องข้อความ 3"/>
          <p:cNvSpPr txBox="1"/>
          <p:nvPr/>
        </p:nvSpPr>
        <p:spPr>
          <a:xfrm>
            <a:off x="285226" y="1211009"/>
            <a:ext cx="2811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srgbClr val="0070C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เหตุผล/ความจำเป็น</a:t>
            </a:r>
            <a:endParaRPr lang="th-TH" b="1" dirty="0">
              <a:solidFill>
                <a:srgbClr val="0070C0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192624" y="1160187"/>
            <a:ext cx="2838833" cy="5022249"/>
          </a:xfrm>
          <a:prstGeom prst="roundRect">
            <a:avLst>
              <a:gd name="adj" fmla="val 9890"/>
            </a:avLst>
          </a:prstGeom>
          <a:noFill/>
          <a:ln w="38100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3" name="Rounded Rectangle 32"/>
          <p:cNvSpPr/>
          <p:nvPr/>
        </p:nvSpPr>
        <p:spPr>
          <a:xfrm>
            <a:off x="3781714" y="1189944"/>
            <a:ext cx="3464943" cy="5021354"/>
          </a:xfrm>
          <a:prstGeom prst="roundRect">
            <a:avLst>
              <a:gd name="adj" fmla="val 9890"/>
            </a:avLst>
          </a:prstGeom>
          <a:noFill/>
          <a:ln w="38100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4" name="Rounded Rectangle 16"/>
          <p:cNvSpPr/>
          <p:nvPr/>
        </p:nvSpPr>
        <p:spPr>
          <a:xfrm>
            <a:off x="8144174" y="1721033"/>
            <a:ext cx="3842657" cy="4335747"/>
          </a:xfrm>
          <a:prstGeom prst="roundRect">
            <a:avLst>
              <a:gd name="adj" fmla="val 662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17"/>
          <p:cNvSpPr txBox="1"/>
          <p:nvPr/>
        </p:nvSpPr>
        <p:spPr>
          <a:xfrm>
            <a:off x="8355995" y="1227625"/>
            <a:ext cx="3464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งบประมาณ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8" name="สี่เหลี่ยมผืนผ้า 27"/>
          <p:cNvSpPr/>
          <p:nvPr/>
        </p:nvSpPr>
        <p:spPr>
          <a:xfrm>
            <a:off x="8547401" y="3105142"/>
            <a:ext cx="15263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 smtClean="0">
                <a:ea typeface="Times New Roman" panose="02020603050405020304" pitchFamily="18" charset="0"/>
                <a:cs typeface="TH SarabunIT๙" panose="020B0500040200020003" pitchFamily="34" charset="-34"/>
              </a:rPr>
              <a:t>2. ไตรมาส 3-4</a:t>
            </a:r>
            <a:endParaRPr lang="th-TH" sz="2400" b="1" dirty="0"/>
          </a:p>
        </p:txBody>
      </p:sp>
      <p:sp>
        <p:nvSpPr>
          <p:cNvPr id="39" name="สี่เหลี่ยมผืนผ้า 29"/>
          <p:cNvSpPr/>
          <p:nvPr/>
        </p:nvSpPr>
        <p:spPr>
          <a:xfrm>
            <a:off x="8547401" y="3711162"/>
            <a:ext cx="20104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3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. 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ระเบียบที่เกี่ยวข้อง</a:t>
            </a:r>
            <a:endParaRPr lang="th-TH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40" name="สี่เหลี่ยมผืนผ้า 30"/>
          <p:cNvSpPr/>
          <p:nvPr/>
        </p:nvSpPr>
        <p:spPr>
          <a:xfrm>
            <a:off x="8547401" y="4212678"/>
            <a:ext cx="3044096" cy="1349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- </a:t>
            </a:r>
            <a:r>
              <a:rPr lang="th-TH" sz="180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ระเบียบกระทรวงการคลัง ว่าด้วย</a:t>
            </a: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ค่าใช้จ่าย   ในการฝึกอบรม </a:t>
            </a:r>
            <a:r>
              <a:rPr lang="th-TH" sz="180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การจัดงาน และการประชุมระหว่าง</a:t>
            </a: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ประเทศ พ.ศ. 2549 </a:t>
            </a:r>
            <a:r>
              <a:rPr lang="th-TH" sz="180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และฉบับแก้ไขเพิ่มเติม</a:t>
            </a:r>
            <a:endParaRPr lang="th-TH" sz="1800" spc="-40" dirty="0" smtClean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871105" y="2667446"/>
            <a:ext cx="33755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2.จัดกิจกรรมเอามื้อสามัคคี เพื่อพัฒนา ปรับปรุงพื้นที่ตามรูปแบบ “โคก หนอง นา โมเดล”</a:t>
            </a:r>
          </a:p>
          <a:p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4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- จำนวน 7 ครั้ง ๆ ละ 20 คน)</a:t>
            </a:r>
          </a:p>
          <a:p>
            <a:r>
              <a:rPr lang="th-TH" sz="24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(อาจปรับจำนวนครั้งเพิ่มขึ้น /ลดจำนวนคนต่อครั้งได้ ตามความเหมาะสมของพื้นที่และสถานการณ์ แต่ผลผลิตต้อง</a:t>
            </a:r>
            <a:br>
              <a:rPr lang="th-TH" sz="24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ไม่น้อยกว่าจำนวนตามโครงการฯ)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516616" y="2085787"/>
            <a:ext cx="30748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1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.</a:t>
            </a:r>
            <a:r>
              <a:rPr lang="th-TH" sz="2400" b="1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งบประมาณ 26,600 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บาท/แห่ง</a:t>
            </a:r>
          </a:p>
          <a:p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4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(ค่าอาหาร / อาหารว่าง)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871105" y="1865486"/>
            <a:ext cx="32749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1.เป้าหมาย พื้นที่ต้นแบบฯ /ขยายผล</a:t>
            </a:r>
            <a:b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รวม 33 แห่ง (11+22)</a:t>
            </a:r>
          </a:p>
        </p:txBody>
      </p:sp>
      <p:sp>
        <p:nvSpPr>
          <p:cNvPr id="45" name="Rounded Rectangle 22"/>
          <p:cNvSpPr/>
          <p:nvPr/>
        </p:nvSpPr>
        <p:spPr>
          <a:xfrm>
            <a:off x="8328704" y="1219512"/>
            <a:ext cx="3464943" cy="5021354"/>
          </a:xfrm>
          <a:prstGeom prst="roundRect">
            <a:avLst>
              <a:gd name="adj" fmla="val 9890"/>
            </a:avLst>
          </a:prstGeom>
          <a:noFill/>
          <a:ln w="38100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Rectangle 3"/>
          <p:cNvSpPr/>
          <p:nvPr/>
        </p:nvSpPr>
        <p:spPr>
          <a:xfrm>
            <a:off x="449712" y="3815282"/>
            <a:ext cx="2164374" cy="7256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เกิดพลัง ขยาย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เครือข่าย</a:t>
            </a:r>
            <a:b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ความ</a:t>
            </a: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ร่วมมือ</a:t>
            </a:r>
            <a:endParaRPr lang="th-TH" sz="20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7670" y="2800100"/>
            <a:ext cx="2467342" cy="7256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เรียนรู้จากการฝึก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ปฏิบัติจริง</a:t>
            </a:r>
          </a:p>
          <a:p>
            <a:pPr algn="ctr">
              <a:lnSpc>
                <a:spcPct val="85000"/>
              </a:lnSpc>
            </a:pP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ทำให้เกิดความเชี่ยวชาญ</a:t>
            </a:r>
            <a:endParaRPr lang="th-TH" sz="24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37" name="Down Arrow 36"/>
          <p:cNvSpPr/>
          <p:nvPr/>
        </p:nvSpPr>
        <p:spPr>
          <a:xfrm rot="16200000">
            <a:off x="7604233" y="3077786"/>
            <a:ext cx="465176" cy="599687"/>
          </a:xfrm>
          <a:prstGeom prst="downArrow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33000">
                <a:schemeClr val="accent2">
                  <a:shade val="93000"/>
                  <a:satMod val="130000"/>
                </a:schemeClr>
              </a:gs>
              <a:gs pos="89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40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6" name="Down Arrow 45"/>
          <p:cNvSpPr/>
          <p:nvPr/>
        </p:nvSpPr>
        <p:spPr>
          <a:xfrm rot="16200000">
            <a:off x="3105964" y="3077786"/>
            <a:ext cx="465176" cy="599687"/>
          </a:xfrm>
          <a:prstGeom prst="downArrow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33000">
                <a:schemeClr val="accent2">
                  <a:shade val="93000"/>
                  <a:satMod val="130000"/>
                </a:schemeClr>
              </a:gs>
              <a:gs pos="89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40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6402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3610832" y="1691465"/>
            <a:ext cx="3842657" cy="4335747"/>
          </a:xfrm>
          <a:prstGeom prst="roundRect">
            <a:avLst>
              <a:gd name="adj" fmla="val 662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 rot="16200000">
            <a:off x="7512792" y="3077786"/>
            <a:ext cx="465176" cy="599687"/>
          </a:xfrm>
          <a:prstGeom prst="downArrow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33000">
                <a:schemeClr val="accent2">
                  <a:shade val="93000"/>
                  <a:satMod val="130000"/>
                </a:schemeClr>
              </a:gs>
              <a:gs pos="89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400"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05960" y="1691465"/>
            <a:ext cx="2852592" cy="4324668"/>
            <a:chOff x="4031457" y="1630016"/>
            <a:chExt cx="2280633" cy="432466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" name="Rounded Rectangle 1"/>
            <p:cNvSpPr/>
            <p:nvPr/>
          </p:nvSpPr>
          <p:spPr>
            <a:xfrm>
              <a:off x="4031457" y="1630016"/>
              <a:ext cx="2280633" cy="4324668"/>
            </a:xfrm>
            <a:prstGeom prst="roundRect">
              <a:avLst>
                <a:gd name="adj" fmla="val 84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4152962" y="1811752"/>
              <a:ext cx="2039300" cy="411716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th-TH" sz="2400" b="1" dirty="0" smtClean="0">
                  <a:latin typeface="TH SarabunPSK" pitchFamily="34" charset="-34"/>
                  <a:cs typeface="TH SarabunPSK" pitchFamily="34" charset="-34"/>
                </a:rPr>
                <a:t>หนี้สินครัวเรือนสูงขึ้น</a:t>
              </a:r>
              <a:endParaRPr lang="th-TH" sz="2400" b="1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196601" y="2265115"/>
              <a:ext cx="1973838" cy="1039580"/>
            </a:xfrm>
            <a:prstGeom prst="rect">
              <a:avLst/>
            </a:prstGeom>
            <a:grp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th-TH" sz="2400" b="1" dirty="0" smtClean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การ</a:t>
              </a:r>
              <a:r>
                <a:rPr lang="th-TH" sz="2400" b="1" dirty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แพร่</a:t>
              </a:r>
              <a:r>
                <a:rPr lang="th-TH" sz="2400" b="1" dirty="0" smtClean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ระบาด              ของ</a:t>
              </a:r>
              <a:r>
                <a:rPr lang="th-TH" sz="2400" b="1" dirty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โรคติดเชื้อไวรัสโค</a:t>
              </a:r>
              <a:r>
                <a:rPr lang="th-TH" sz="2400" b="1" dirty="0" err="1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โร</a:t>
              </a:r>
              <a:r>
                <a:rPr lang="th-TH" sz="2400" b="1" dirty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นา </a:t>
              </a:r>
              <a:r>
                <a:rPr lang="en-US" sz="2400" b="1" dirty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2019</a:t>
              </a:r>
              <a:r>
                <a:rPr lang="th-TH" sz="2400" b="1" dirty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 (</a:t>
              </a:r>
              <a:r>
                <a:rPr lang="en-US" sz="2400" b="1" dirty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COVID</a:t>
              </a:r>
              <a:r>
                <a:rPr lang="th-TH" sz="2400" b="1" dirty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 -</a:t>
              </a:r>
              <a:r>
                <a:rPr lang="en-US" sz="2400" b="1" dirty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 19</a:t>
              </a:r>
              <a:r>
                <a:rPr lang="th-TH" sz="2400" b="1" dirty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) </a:t>
              </a:r>
              <a:endParaRPr lang="th-TH" sz="2000" b="1" dirty="0" smtClean="0">
                <a:latin typeface="TH SarabunIT๙" panose="020B0500040200020003" pitchFamily="34" charset="-34"/>
                <a:cs typeface="TH SarabunIT๙" panose="020B0500040200020003" pitchFamily="34" charset="-34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152961" y="3664867"/>
              <a:ext cx="2039300" cy="464935"/>
            </a:xfrm>
            <a:prstGeom prst="rect">
              <a:avLst/>
            </a:prstGeom>
            <a:grp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th-TH" b="1" dirty="0" smtClean="0">
                  <a:solidFill>
                    <a:srgbClr val="0070C0"/>
                  </a:solidFill>
                  <a:latin typeface="TH SarabunPSK" pitchFamily="34" charset="-34"/>
                  <a:cs typeface="TH SarabunPSK" pitchFamily="34" charset="-34"/>
                </a:rPr>
                <a:t>คนตกงาน ว่างงาน</a:t>
              </a:r>
              <a:endParaRPr lang="th-TH" b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106031" y="4517151"/>
              <a:ext cx="2064408" cy="1348061"/>
            </a:xfrm>
            <a:prstGeom prst="rect">
              <a:avLst/>
            </a:prstGeom>
            <a:grp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th-TH" sz="2400" b="1" dirty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การจ้างงานในระยะ</a:t>
              </a:r>
              <a:r>
                <a:rPr lang="th-TH" sz="2400" b="1" dirty="0" smtClean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สั้น           เพื่อบรรเทา</a:t>
              </a:r>
              <a:r>
                <a:rPr lang="th-TH" sz="2400" b="1" dirty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ความเดือนร้อน ช่วยให้ประชาชนมี</a:t>
              </a:r>
              <a:r>
                <a:rPr lang="th-TH" sz="2400" b="1" dirty="0" smtClean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อาชีพ           และมีรายได้</a:t>
              </a:r>
              <a:endParaRPr lang="th-TH" sz="2000" b="1" dirty="0">
                <a:latin typeface="TH SarabunIT๙" panose="020B0500040200020003" pitchFamily="34" charset="-34"/>
                <a:cs typeface="TH SarabunIT๙" panose="020B0500040200020003" pitchFamily="34" charset="-34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795356" y="1211705"/>
            <a:ext cx="3464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แนวทาง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9" name="กล่องข้อความ 3"/>
          <p:cNvSpPr txBox="1"/>
          <p:nvPr/>
        </p:nvSpPr>
        <p:spPr>
          <a:xfrm>
            <a:off x="285226" y="1211009"/>
            <a:ext cx="2538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srgbClr val="0070C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เหตุผล/ความจำเป็น</a:t>
            </a:r>
            <a:endParaRPr lang="th-TH" b="1" dirty="0">
              <a:solidFill>
                <a:srgbClr val="0070C0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20" name="Down Arrow 19"/>
          <p:cNvSpPr/>
          <p:nvPr/>
        </p:nvSpPr>
        <p:spPr>
          <a:xfrm rot="16200000">
            <a:off x="2988397" y="3077786"/>
            <a:ext cx="465176" cy="599687"/>
          </a:xfrm>
          <a:prstGeom prst="downArrow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33000">
                <a:schemeClr val="accent2">
                  <a:shade val="93000"/>
                  <a:satMod val="130000"/>
                </a:schemeClr>
              </a:gs>
              <a:gs pos="89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40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57939" y="1160187"/>
            <a:ext cx="2550735" cy="5022249"/>
          </a:xfrm>
          <a:prstGeom prst="roundRect">
            <a:avLst>
              <a:gd name="adj" fmla="val 9890"/>
            </a:avLst>
          </a:prstGeom>
          <a:noFill/>
          <a:ln w="38100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3" name="Rounded Rectangle 22"/>
          <p:cNvSpPr/>
          <p:nvPr/>
        </p:nvSpPr>
        <p:spPr>
          <a:xfrm>
            <a:off x="3781714" y="1189944"/>
            <a:ext cx="3464943" cy="5021354"/>
          </a:xfrm>
          <a:prstGeom prst="roundRect">
            <a:avLst>
              <a:gd name="adj" fmla="val 9890"/>
            </a:avLst>
          </a:prstGeom>
          <a:noFill/>
          <a:ln w="38100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pSp>
        <p:nvGrpSpPr>
          <p:cNvPr id="46" name="Group 45"/>
          <p:cNvGrpSpPr/>
          <p:nvPr/>
        </p:nvGrpSpPr>
        <p:grpSpPr>
          <a:xfrm>
            <a:off x="299544" y="-25161"/>
            <a:ext cx="6269564" cy="1033273"/>
            <a:chOff x="836393" y="-47981"/>
            <a:chExt cx="6053858" cy="1033273"/>
          </a:xfrm>
        </p:grpSpPr>
        <p:sp>
          <p:nvSpPr>
            <p:cNvPr id="47" name="Flowchart: Manual Input 46"/>
            <p:cNvSpPr/>
            <p:nvPr/>
          </p:nvSpPr>
          <p:spPr>
            <a:xfrm flipV="1">
              <a:off x="1382146" y="0"/>
              <a:ext cx="5508105" cy="985292"/>
            </a:xfrm>
            <a:prstGeom prst="flowChartManualInpu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Manual Input 47"/>
            <p:cNvSpPr/>
            <p:nvPr/>
          </p:nvSpPr>
          <p:spPr>
            <a:xfrm flipH="1" flipV="1">
              <a:off x="1382144" y="-22820"/>
              <a:ext cx="5508105" cy="985292"/>
            </a:xfrm>
            <a:prstGeom prst="flowChartManualInpu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721867" y="-47981"/>
              <a:ext cx="5168382" cy="8710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Bef>
                  <a:spcPts val="600"/>
                </a:spcBef>
                <a:spcAft>
                  <a:spcPts val="0"/>
                </a:spcAft>
                <a:tabLst>
                  <a:tab pos="1350645" algn="l"/>
                </a:tabLst>
              </a:pPr>
              <a:r>
                <a:rPr lang="th-TH" sz="4400" b="1" dirty="0" smtClean="0">
                  <a:solidFill>
                    <a:schemeClr val="bg1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H SarabunIT๙" panose="020B0500040200020003" pitchFamily="34" charset="-34"/>
                </a:rPr>
                <a:t> 4. การสร้างงาน สร้างรายได้</a:t>
              </a:r>
              <a:endParaRPr lang="en-US" sz="32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endParaRPr>
            </a:p>
          </p:txBody>
        </p:sp>
        <p:sp>
          <p:nvSpPr>
            <p:cNvPr id="50" name="Flowchart: Connector 49"/>
            <p:cNvSpPr/>
            <p:nvPr/>
          </p:nvSpPr>
          <p:spPr>
            <a:xfrm>
              <a:off x="836393" y="-22820"/>
              <a:ext cx="978863" cy="985292"/>
            </a:xfrm>
            <a:prstGeom prst="flowChartConnector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929780" y="66353"/>
              <a:ext cx="792088" cy="803499"/>
              <a:chOff x="-2412776" y="469825"/>
              <a:chExt cx="792088" cy="803499"/>
            </a:xfrm>
          </p:grpSpPr>
          <p:sp>
            <p:nvSpPr>
              <p:cNvPr id="52" name="Oval 51"/>
              <p:cNvSpPr/>
              <p:nvPr/>
            </p:nvSpPr>
            <p:spPr>
              <a:xfrm>
                <a:off x="-2412776" y="469825"/>
                <a:ext cx="792088" cy="80349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3" name="Picture 52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2370857" y="517449"/>
                <a:ext cx="708249" cy="708249"/>
              </a:xfrm>
              <a:prstGeom prst="rect">
                <a:avLst/>
              </a:prstGeom>
              <a:effectLst/>
            </p:spPr>
          </p:pic>
        </p:grpSp>
      </p:grpSp>
      <p:grpSp>
        <p:nvGrpSpPr>
          <p:cNvPr id="8" name="Group 7"/>
          <p:cNvGrpSpPr/>
          <p:nvPr/>
        </p:nvGrpSpPr>
        <p:grpSpPr>
          <a:xfrm>
            <a:off x="-6" y="6396990"/>
            <a:ext cx="12192006" cy="493631"/>
            <a:chOff x="-6" y="6396990"/>
            <a:chExt cx="12192006" cy="493631"/>
          </a:xfrm>
        </p:grpSpPr>
        <p:sp>
          <p:nvSpPr>
            <p:cNvPr id="32" name="Rectangle 31"/>
            <p:cNvSpPr/>
            <p:nvPr/>
          </p:nvSpPr>
          <p:spPr>
            <a:xfrm>
              <a:off x="-6" y="6396990"/>
              <a:ext cx="12192006" cy="46101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992059" y="6498223"/>
              <a:ext cx="341632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h-TH" sz="1600" dirty="0" smtClean="0">
                  <a:solidFill>
                    <a:schemeClr val="bg1"/>
                  </a:solidFill>
                  <a:latin typeface="DSN SiRin" pitchFamily="2" charset="-34"/>
                  <a:cs typeface="DSN SiRin" pitchFamily="2" charset="-34"/>
                </a:rPr>
                <a:t>เศรษฐกิจฐานรากมั่นคง ชุมชนพึ่งตนเองได้ภายในปี 2565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530002" y="6428956"/>
              <a:ext cx="170591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DSN MonTaNa" pitchFamily="2" charset="-34"/>
                  <a:cs typeface="DSN MonTaNa" pitchFamily="2" charset="-34"/>
                </a:rPr>
                <a:t>Change for Good</a:t>
              </a:r>
              <a:endParaRPr lang="th-TH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endParaRPr>
            </a:p>
          </p:txBody>
        </p:sp>
      </p:grpSp>
      <p:sp>
        <p:nvSpPr>
          <p:cNvPr id="35" name="Down Arrow 19"/>
          <p:cNvSpPr/>
          <p:nvPr/>
        </p:nvSpPr>
        <p:spPr>
          <a:xfrm>
            <a:off x="1265576" y="3132975"/>
            <a:ext cx="465176" cy="599687"/>
          </a:xfrm>
          <a:prstGeom prst="downArrow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33000">
                <a:schemeClr val="accent2">
                  <a:shade val="93000"/>
                  <a:satMod val="130000"/>
                </a:schemeClr>
              </a:gs>
              <a:gs pos="89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40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6" name="Down Arrow 19"/>
          <p:cNvSpPr/>
          <p:nvPr/>
        </p:nvSpPr>
        <p:spPr>
          <a:xfrm rot="10800000">
            <a:off x="1257718" y="4173230"/>
            <a:ext cx="465176" cy="599687"/>
          </a:xfrm>
          <a:prstGeom prst="downArrow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33000">
                <a:schemeClr val="accent2">
                  <a:shade val="93000"/>
                  <a:satMod val="130000"/>
                </a:schemeClr>
              </a:gs>
              <a:gs pos="89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40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3834814" y="1839060"/>
            <a:ext cx="27831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1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. จ้าง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แรงงาน </a:t>
            </a:r>
            <a:endParaRPr lang="th-TH" sz="2400" b="1" dirty="0" smtClean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  - การ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จ้างเอกชน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ดำเนินงาน</a:t>
            </a:r>
            <a:endParaRPr lang="th-TH" sz="24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24" name="สี่เหลี่ยมผืนผ้า 23"/>
          <p:cNvSpPr/>
          <p:nvPr/>
        </p:nvSpPr>
        <p:spPr>
          <a:xfrm>
            <a:off x="3834812" y="2609131"/>
            <a:ext cx="6096000" cy="17912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thaiDist">
              <a:lnSpc>
                <a:spcPct val="115000"/>
              </a:lnSpc>
              <a:spcAft>
                <a:spcPts val="0"/>
              </a:spcAft>
            </a:pP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2. กลุ่มเป้าหมาย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</a:t>
            </a:r>
            <a:endParaRPr lang="th-TH" sz="2400" b="1" dirty="0" smtClean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thaiDist">
              <a:lnSpc>
                <a:spcPct val="115000"/>
              </a:lnSpc>
              <a:spcAft>
                <a:spcPts val="0"/>
              </a:spcAft>
            </a:pP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  - ประชาชนในพื้นที่ </a:t>
            </a:r>
          </a:p>
          <a:p>
            <a:pPr algn="thaiDist">
              <a:lnSpc>
                <a:spcPct val="115000"/>
              </a:lnSpc>
              <a:spcAft>
                <a:spcPts val="0"/>
              </a:spcAft>
            </a:pP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  - ว่างงาน 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ตก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งาน</a:t>
            </a:r>
          </a:p>
          <a:p>
            <a:pPr algn="thaiDist">
              <a:lnSpc>
                <a:spcPct val="115000"/>
              </a:lnSpc>
              <a:spcAft>
                <a:spcPts val="0"/>
              </a:spcAft>
            </a:pP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    จากสถานการณ์โควิดฯ </a:t>
            </a:r>
            <a:endParaRPr lang="en-US" sz="2400" b="1" dirty="0"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</p:txBody>
      </p:sp>
      <p:sp>
        <p:nvSpPr>
          <p:cNvPr id="25" name="สี่เหลี่ยมผืนผ้า 24"/>
          <p:cNvSpPr/>
          <p:nvPr/>
        </p:nvSpPr>
        <p:spPr>
          <a:xfrm>
            <a:off x="3834810" y="4298233"/>
            <a:ext cx="3248378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3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. งาน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ที่จะจ้าง</a:t>
            </a:r>
            <a:endParaRPr lang="en-US" sz="2400" b="1" dirty="0" smtClean="0"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   - งาน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ดูแลแปลงพื้นที่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ต้นแบบ</a:t>
            </a:r>
          </a:p>
          <a:p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    ตามโครงการฯ</a:t>
            </a:r>
            <a:endParaRPr lang="th-TH" sz="24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39" name="Rounded Rectangle 16"/>
          <p:cNvSpPr/>
          <p:nvPr/>
        </p:nvSpPr>
        <p:spPr>
          <a:xfrm>
            <a:off x="8144174" y="1721033"/>
            <a:ext cx="3842657" cy="4335747"/>
          </a:xfrm>
          <a:prstGeom prst="roundRect">
            <a:avLst>
              <a:gd name="adj" fmla="val 662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22"/>
          <p:cNvSpPr/>
          <p:nvPr/>
        </p:nvSpPr>
        <p:spPr>
          <a:xfrm>
            <a:off x="8328704" y="1219512"/>
            <a:ext cx="3464943" cy="5021354"/>
          </a:xfrm>
          <a:prstGeom prst="roundRect">
            <a:avLst>
              <a:gd name="adj" fmla="val 9890"/>
            </a:avLst>
          </a:prstGeom>
          <a:noFill/>
          <a:ln w="38100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1" name="TextBox 17"/>
          <p:cNvSpPr txBox="1"/>
          <p:nvPr/>
        </p:nvSpPr>
        <p:spPr>
          <a:xfrm>
            <a:off x="8355995" y="1227625"/>
            <a:ext cx="3464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งบประมาณ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6" name="สี่เหลี่ยมผืนผ้า 25"/>
          <p:cNvSpPr/>
          <p:nvPr/>
        </p:nvSpPr>
        <p:spPr>
          <a:xfrm>
            <a:off x="8426358" y="1770967"/>
            <a:ext cx="26196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1. งบประมาณจากโครงการฯ</a:t>
            </a:r>
            <a:endParaRPr lang="th-TH" sz="24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27" name="สี่เหลี่ยมผืนผ้า 26"/>
          <p:cNvSpPr/>
          <p:nvPr/>
        </p:nvSpPr>
        <p:spPr>
          <a:xfrm>
            <a:off x="8412704" y="2143594"/>
            <a:ext cx="35397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2. 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ค่าจ้างรายเดือน ๆ ละ 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7,000 บาท </a:t>
            </a:r>
            <a:endParaRPr lang="th-TH" sz="24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28" name="สี่เหลี่ยมผืนผ้า 27"/>
          <p:cNvSpPr/>
          <p:nvPr/>
        </p:nvSpPr>
        <p:spPr>
          <a:xfrm>
            <a:off x="8400300" y="2598086"/>
            <a:ext cx="20762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 smtClean="0">
                <a:ea typeface="Times New Roman" panose="02020603050405020304" pitchFamily="18" charset="0"/>
                <a:cs typeface="TH SarabunIT๙" panose="020B0500040200020003" pitchFamily="34" charset="-34"/>
              </a:rPr>
              <a:t>3. ระยะเวลา </a:t>
            </a:r>
            <a:r>
              <a:rPr lang="th-TH" sz="2400" b="1" dirty="0">
                <a:ea typeface="Times New Roman" panose="02020603050405020304" pitchFamily="18" charset="0"/>
                <a:cs typeface="TH SarabunIT๙" panose="020B0500040200020003" pitchFamily="34" charset="-34"/>
              </a:rPr>
              <a:t>5 เดือน </a:t>
            </a:r>
            <a:endParaRPr lang="th-TH" sz="2400" b="1" dirty="0"/>
          </a:p>
        </p:txBody>
      </p:sp>
      <p:sp>
        <p:nvSpPr>
          <p:cNvPr id="29" name="สี่เหลี่ยมผืนผ้า 28"/>
          <p:cNvSpPr/>
          <p:nvPr/>
        </p:nvSpPr>
        <p:spPr>
          <a:xfrm>
            <a:off x="8440195" y="3033882"/>
            <a:ext cx="20297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 smtClean="0">
                <a:ea typeface="Times New Roman" panose="02020603050405020304" pitchFamily="18" charset="0"/>
                <a:cs typeface="TH SarabunIT๙" panose="020B0500040200020003" pitchFamily="34" charset="-34"/>
              </a:rPr>
              <a:t>4. จำนวน </a:t>
            </a:r>
            <a:r>
              <a:rPr lang="th-TH" sz="2400" b="1" dirty="0">
                <a:ea typeface="Times New Roman" panose="02020603050405020304" pitchFamily="18" charset="0"/>
                <a:cs typeface="TH SarabunIT๙" panose="020B0500040200020003" pitchFamily="34" charset="-34"/>
              </a:rPr>
              <a:t>3 คน/แห่ง</a:t>
            </a:r>
            <a:endParaRPr lang="th-TH" sz="2400" b="1" dirty="0"/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8444360" y="3469170"/>
            <a:ext cx="20104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5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. 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ระเบียบที่เกี่ยวข้อง</a:t>
            </a:r>
            <a:endParaRPr lang="th-TH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31" name="สี่เหลี่ยมผืนผ้า 30"/>
          <p:cNvSpPr/>
          <p:nvPr/>
        </p:nvSpPr>
        <p:spPr>
          <a:xfrm>
            <a:off x="8489117" y="3879984"/>
            <a:ext cx="3623960" cy="200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- พรบ.</a:t>
            </a:r>
            <a:r>
              <a:rPr lang="th-TH" sz="1800" dirty="0" err="1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การจัด</a:t>
            </a: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ซื้อ</a:t>
            </a:r>
            <a:r>
              <a:rPr lang="th-TH" sz="180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จัดจ้าง</a:t>
            </a: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และการ</a:t>
            </a:r>
            <a:r>
              <a:rPr lang="th-TH" sz="180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บริหารพัสดุภาครัฐ </a:t>
            </a: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           พ.ศ. </a:t>
            </a:r>
            <a:r>
              <a:rPr lang="th-TH" sz="180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2560</a:t>
            </a:r>
            <a:endParaRPr lang="en-US" sz="1800" dirty="0" smtClean="0"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- </a:t>
            </a:r>
            <a:r>
              <a:rPr lang="th-TH" sz="1800" spc="-4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ระเบียบกระทรวงการคลังว่า</a:t>
            </a:r>
            <a:r>
              <a:rPr lang="th-TH" sz="1800" spc="-4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ด้วย</a:t>
            </a:r>
            <a:r>
              <a:rPr lang="th-TH" sz="1800" spc="-40" dirty="0" err="1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การ</a:t>
            </a:r>
            <a:r>
              <a:rPr lang="th-TH" sz="1800" spc="-40" dirty="0" err="1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จัด</a:t>
            </a:r>
            <a:r>
              <a:rPr lang="th-TH" sz="1800" spc="-4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ซื้อ</a:t>
            </a:r>
            <a:r>
              <a:rPr lang="th-TH" sz="1800" spc="-4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จัด</a:t>
            </a:r>
            <a:r>
              <a:rPr lang="th-TH" sz="1800" spc="-4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จ้าง          และ</a:t>
            </a:r>
            <a:r>
              <a:rPr lang="th-TH" sz="1800" spc="-4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การบริหารพัสดุภาครัฐ พ.ศ. </a:t>
            </a:r>
            <a:r>
              <a:rPr lang="th-TH" sz="1800" spc="-4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2560</a:t>
            </a: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- หนังสือ</a:t>
            </a:r>
            <a:r>
              <a:rPr lang="th-TH" sz="180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กระทรวงการคลัง ที่ กค 0406.4/ว 67  </a:t>
            </a: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th-TH" sz="1800" dirty="0" err="1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ลว</a:t>
            </a: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. </a:t>
            </a:r>
            <a:r>
              <a:rPr lang="th-TH" sz="180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14 กรกฎาคม 2553</a:t>
            </a:r>
            <a:endParaRPr lang="th-TH" sz="1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54" name="กล่องข้อความ 3"/>
          <p:cNvSpPr txBox="1"/>
          <p:nvPr/>
        </p:nvSpPr>
        <p:spPr>
          <a:xfrm>
            <a:off x="8440194" y="171416"/>
            <a:ext cx="3506009" cy="707886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33 แห่ง ๆ ละ 3 คน</a:t>
            </a:r>
            <a:endParaRPr lang="th-TH" sz="4000" b="1" dirty="0">
              <a:solidFill>
                <a:srgbClr val="0070C0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30573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225559" y="-368185"/>
            <a:ext cx="3114674" cy="6848475"/>
          </a:xfrm>
          <a:prstGeom prst="rect">
            <a:avLst/>
          </a:prstGeom>
          <a:gradFill flip="none" rotWithShape="1">
            <a:gsLst>
              <a:gs pos="8000">
                <a:schemeClr val="bg1"/>
              </a:gs>
              <a:gs pos="85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-5" y="3788229"/>
            <a:ext cx="12192005" cy="3060246"/>
          </a:xfrm>
          <a:prstGeom prst="rect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-7" y="2146572"/>
            <a:ext cx="12192007" cy="1818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4400" b="1" dirty="0" smtClean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โครงการพัฒนา</a:t>
            </a:r>
            <a:r>
              <a:rPr lang="th-TH" sz="4400" b="1" dirty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คุณภาพ</a:t>
            </a:r>
            <a:r>
              <a:rPr lang="th-TH" sz="4400" b="1" dirty="0" smtClean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ชีวิตด้วยหลัก</a:t>
            </a:r>
            <a:r>
              <a:rPr lang="th-TH" sz="4400" b="1" dirty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ทฤษฎี</a:t>
            </a:r>
            <a:r>
              <a:rPr lang="th-TH" sz="4400" b="1" dirty="0" smtClean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ใหม่</a:t>
            </a:r>
            <a:br>
              <a:rPr lang="th-TH" sz="4400" b="1" dirty="0" smtClean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</a:br>
            <a:r>
              <a:rPr lang="th-TH" sz="4400" b="1" dirty="0" smtClean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ของ</a:t>
            </a:r>
            <a:r>
              <a:rPr lang="th-TH" sz="4400" b="1" dirty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พระบาทสมเด็จพระเจ้าอยู่หัว รัชกาลที่ ๙ </a:t>
            </a:r>
            <a:r>
              <a:rPr lang="th-TH" sz="4400" b="1" dirty="0" smtClean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ประยุกต์สู่</a:t>
            </a:r>
            <a:br>
              <a:rPr lang="th-TH" sz="4400" b="1" dirty="0" smtClean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</a:br>
            <a:r>
              <a:rPr lang="th-TH" sz="4400" b="1" dirty="0" smtClean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“</a:t>
            </a:r>
            <a:r>
              <a:rPr lang="th-TH" sz="4400" b="1" dirty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โคก หนอง นา โมเดล”</a:t>
            </a:r>
            <a:endParaRPr lang="en-US" sz="4400" b="1" dirty="0">
              <a:solidFill>
                <a:srgbClr val="002060"/>
              </a:solidFill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2263" y="316114"/>
            <a:ext cx="1574614" cy="1574614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5665015"/>
            <a:ext cx="12192005" cy="1009667"/>
          </a:xfrm>
          <a:prstGeom prst="rect">
            <a:avLst/>
          </a:prstGeom>
          <a:solidFill>
            <a:srgbClr val="FFC000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-6" y="6396990"/>
            <a:ext cx="12192006" cy="46101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84796" y="6414743"/>
            <a:ext cx="42098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2000" dirty="0" smtClean="0">
                <a:solidFill>
                  <a:schemeClr val="bg1"/>
                </a:solidFill>
                <a:latin typeface="DSN SiRin" pitchFamily="2" charset="-34"/>
                <a:cs typeface="DSN SiRin" pitchFamily="2" charset="-34"/>
              </a:rPr>
              <a:t>เศรษฐกิจฐานรากมั่นคง ชุมชนพึ่งตนเองได้ภายในปี 2565</a:t>
            </a:r>
          </a:p>
        </p:txBody>
      </p:sp>
      <p:sp>
        <p:nvSpPr>
          <p:cNvPr id="10" name="Rectangle 9"/>
          <p:cNvSpPr/>
          <p:nvPr/>
        </p:nvSpPr>
        <p:spPr>
          <a:xfrm>
            <a:off x="8367144" y="6263700"/>
            <a:ext cx="22509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rPr>
              <a:t>Change for Good</a:t>
            </a:r>
            <a:endParaRPr lang="th-TH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MonTaNa" pitchFamily="2" charset="-34"/>
              <a:cs typeface="DSN MonTaNa" pitchFamily="2" charset="-34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939143" y="4183130"/>
            <a:ext cx="5891348" cy="104201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40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จำนวน 3 กิจกรรม</a:t>
            </a:r>
            <a:endParaRPr lang="th-TH" sz="40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264097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6" y="6396990"/>
            <a:ext cx="12192006" cy="46101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990782" y="6445223"/>
            <a:ext cx="37978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1800" dirty="0" smtClean="0">
                <a:solidFill>
                  <a:schemeClr val="bg1"/>
                </a:solidFill>
                <a:latin typeface="DSN SiRin" pitchFamily="2" charset="-34"/>
                <a:cs typeface="DSN SiRin" pitchFamily="2" charset="-34"/>
              </a:rPr>
              <a:t>เศรษฐกิจฐานรากมั่นคง ชุมชนพึ่งตนเองได้ภายในปี 2565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32891" y="6374364"/>
            <a:ext cx="29803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rPr>
              <a:t>             </a:t>
            </a:r>
            <a:r>
              <a:rPr 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rPr>
              <a:t>Change for Good</a:t>
            </a:r>
            <a:endParaRPr lang="th-TH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MonTaNa" pitchFamily="2" charset="-34"/>
              <a:cs typeface="DSN MonTaNa" pitchFamily="2" charset="-34"/>
            </a:endParaRPr>
          </a:p>
        </p:txBody>
      </p:sp>
      <p:sp>
        <p:nvSpPr>
          <p:cNvPr id="2" name="Oval 1"/>
          <p:cNvSpPr/>
          <p:nvPr/>
        </p:nvSpPr>
        <p:spPr>
          <a:xfrm>
            <a:off x="7005486" y="6395450"/>
            <a:ext cx="424230" cy="41334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235" y="6395449"/>
            <a:ext cx="413347" cy="41334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30582" y="78647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h-TH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๑ สำรวจ ออกแบบผังบริเวณและฐานเรียนรู้ ปรับปรุงพื้นที่ต้นแบบ</a:t>
            </a:r>
            <a:endParaRPr lang="th-TH" dirty="0">
              <a:solidFill>
                <a:schemeClr val="bg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45761" y="52212"/>
            <a:ext cx="6642856" cy="1033273"/>
            <a:chOff x="836393" y="-47981"/>
            <a:chExt cx="6053858" cy="1033273"/>
          </a:xfrm>
        </p:grpSpPr>
        <p:sp>
          <p:nvSpPr>
            <p:cNvPr id="14" name="Flowchart: Manual Input 13"/>
            <p:cNvSpPr/>
            <p:nvPr/>
          </p:nvSpPr>
          <p:spPr>
            <a:xfrm flipV="1">
              <a:off x="1382146" y="0"/>
              <a:ext cx="5508105" cy="985292"/>
            </a:xfrm>
            <a:prstGeom prst="flowChartManualInpu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lowchart: Manual Input 16"/>
            <p:cNvSpPr/>
            <p:nvPr/>
          </p:nvSpPr>
          <p:spPr>
            <a:xfrm flipH="1" flipV="1">
              <a:off x="1382144" y="-22820"/>
              <a:ext cx="5508105" cy="985292"/>
            </a:xfrm>
            <a:prstGeom prst="flowChartManualInpu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721867" y="-47981"/>
              <a:ext cx="5168382" cy="8291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Bef>
                  <a:spcPts val="600"/>
                </a:spcBef>
                <a:spcAft>
                  <a:spcPts val="0"/>
                </a:spcAft>
                <a:tabLst>
                  <a:tab pos="1350645" algn="l"/>
                </a:tabLst>
              </a:pPr>
              <a:r>
                <a:rPr lang="th-TH" sz="4400" b="1" dirty="0" smtClean="0">
                  <a:solidFill>
                    <a:schemeClr val="bg1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H SarabunIT๙" panose="020B0500040200020003" pitchFamily="34" charset="-34"/>
                </a:rPr>
                <a:t> 1. ออกแบบพื้นที่ต้นแบบรายแปลง</a:t>
              </a:r>
              <a:endParaRPr lang="en-US" sz="32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endParaRPr>
            </a:p>
          </p:txBody>
        </p:sp>
        <p:sp>
          <p:nvSpPr>
            <p:cNvPr id="19" name="Flowchart: Connector 18"/>
            <p:cNvSpPr/>
            <p:nvPr/>
          </p:nvSpPr>
          <p:spPr>
            <a:xfrm>
              <a:off x="836393" y="-22820"/>
              <a:ext cx="978863" cy="985292"/>
            </a:xfrm>
            <a:prstGeom prst="flowChartConnector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929780" y="66353"/>
              <a:ext cx="792088" cy="803499"/>
              <a:chOff x="-2412776" y="469825"/>
              <a:chExt cx="792088" cy="803499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-2412776" y="469825"/>
                <a:ext cx="792088" cy="80349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2370857" y="517449"/>
                <a:ext cx="708249" cy="708249"/>
              </a:xfrm>
              <a:prstGeom prst="rect">
                <a:avLst/>
              </a:prstGeom>
              <a:effectLst/>
            </p:spPr>
          </p:pic>
        </p:grpSp>
      </p:grpSp>
      <p:sp>
        <p:nvSpPr>
          <p:cNvPr id="3" name="Rectangle 2"/>
          <p:cNvSpPr/>
          <p:nvPr/>
        </p:nvSpPr>
        <p:spPr>
          <a:xfrm>
            <a:off x="6841671" y="151043"/>
            <a:ext cx="5350329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h-TH" sz="1800" b="1" dirty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กิจกรรมที่ </a:t>
            </a:r>
            <a:r>
              <a:rPr lang="th-TH" sz="1800" b="1" dirty="0" smtClean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1 จ้างดำเนินงานออกแบบพื้นที่ต้นแบบการพัฒนาคุณภาพชีวิต</a:t>
            </a:r>
            <a:br>
              <a:rPr lang="th-TH" sz="1800" b="1" dirty="0" smtClean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1800" b="1" dirty="0" smtClean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ตามหลักทฤษฎีใหม่ของพระบาทสมเด็จพระเจ้าอยู่หัว รัชกาลที่ ๙ ประยุกต์สู่ </a:t>
            </a:r>
            <a:br>
              <a:rPr lang="th-TH" sz="1800" b="1" dirty="0" smtClean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1800" b="1" dirty="0" smtClean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“โคก หนอง นา โมเดล”</a:t>
            </a:r>
            <a:endParaRPr lang="en-US" sz="1200" dirty="0">
              <a:solidFill>
                <a:srgbClr val="002E8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702273" y="1691465"/>
            <a:ext cx="4049235" cy="4365315"/>
          </a:xfrm>
          <a:prstGeom prst="roundRect">
            <a:avLst>
              <a:gd name="adj" fmla="val 6620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66770" y="1717591"/>
            <a:ext cx="3317497" cy="4324668"/>
          </a:xfrm>
          <a:prstGeom prst="roundRect">
            <a:avLst>
              <a:gd name="adj" fmla="val 8481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30" name="TextBox 29"/>
          <p:cNvSpPr txBox="1"/>
          <p:nvPr/>
        </p:nvSpPr>
        <p:spPr>
          <a:xfrm>
            <a:off x="3886797" y="1211705"/>
            <a:ext cx="3464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แนวทาง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1" name="กล่องข้อความ 3"/>
          <p:cNvSpPr txBox="1"/>
          <p:nvPr/>
        </p:nvSpPr>
        <p:spPr>
          <a:xfrm>
            <a:off x="285226" y="1211009"/>
            <a:ext cx="2811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srgbClr val="0070C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เป้าหมาย</a:t>
            </a:r>
            <a:endParaRPr lang="th-TH" b="1" dirty="0">
              <a:solidFill>
                <a:srgbClr val="0070C0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192624" y="1160187"/>
            <a:ext cx="3033051" cy="5022249"/>
          </a:xfrm>
          <a:prstGeom prst="roundRect">
            <a:avLst>
              <a:gd name="adj" fmla="val 9890"/>
            </a:avLst>
          </a:prstGeom>
          <a:noFill/>
          <a:ln w="38100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3" name="Rounded Rectangle 32"/>
          <p:cNvSpPr/>
          <p:nvPr/>
        </p:nvSpPr>
        <p:spPr>
          <a:xfrm>
            <a:off x="3873155" y="1189944"/>
            <a:ext cx="3663822" cy="5021354"/>
          </a:xfrm>
          <a:prstGeom prst="roundRect">
            <a:avLst>
              <a:gd name="adj" fmla="val 9890"/>
            </a:avLst>
          </a:prstGeom>
          <a:noFill/>
          <a:ln w="38100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4" name="Rounded Rectangle 16"/>
          <p:cNvSpPr/>
          <p:nvPr/>
        </p:nvSpPr>
        <p:spPr>
          <a:xfrm>
            <a:off x="8144174" y="1721033"/>
            <a:ext cx="3842657" cy="4335747"/>
          </a:xfrm>
          <a:prstGeom prst="roundRect">
            <a:avLst>
              <a:gd name="adj" fmla="val 662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17"/>
          <p:cNvSpPr txBox="1"/>
          <p:nvPr/>
        </p:nvSpPr>
        <p:spPr>
          <a:xfrm>
            <a:off x="8355995" y="1227625"/>
            <a:ext cx="3464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งบประมาณ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50089" y="2120519"/>
            <a:ext cx="31553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ประชาชนผู้ผ่านการฝึกอบรมหลักสูตร</a:t>
            </a:r>
            <a:r>
              <a:rPr lang="th-TH" sz="20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การ</a:t>
            </a:r>
            <a:br>
              <a:rPr lang="th-TH" sz="20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0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พัฒนา</a:t>
            </a:r>
            <a:r>
              <a:rPr lang="th-TH" sz="2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กสิ</a:t>
            </a:r>
            <a:r>
              <a:rPr lang="th-TH" sz="20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กรรมสู่</a:t>
            </a:r>
            <a:r>
              <a:rPr lang="th-TH" sz="2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ระบบเศรษฐกิจ</a:t>
            </a:r>
            <a:r>
              <a:rPr lang="th-TH" sz="20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พอเพียง แห่งละ 50 คน</a:t>
            </a:r>
            <a:endParaRPr lang="th-TH" sz="2000" dirty="0"/>
          </a:p>
        </p:txBody>
      </p:sp>
      <p:sp>
        <p:nvSpPr>
          <p:cNvPr id="8" name="Rectangle 7"/>
          <p:cNvSpPr/>
          <p:nvPr/>
        </p:nvSpPr>
        <p:spPr>
          <a:xfrm>
            <a:off x="3806405" y="3038042"/>
            <a:ext cx="34459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1.2 ศพช. 6 แห่ง ประสานกลุ่มเป้าหมาย จัดทำข้อมูลพื้นที่เพื่อการออกแบบ (ขนาดพื้นที่ไม่เกิน 10 ไร่)</a:t>
            </a:r>
            <a:endParaRPr lang="th-TH" sz="2000" b="1" dirty="0"/>
          </a:p>
        </p:txBody>
      </p:sp>
      <p:sp>
        <p:nvSpPr>
          <p:cNvPr id="9" name="Rectangle 8"/>
          <p:cNvSpPr/>
          <p:nvPr/>
        </p:nvSpPr>
        <p:spPr>
          <a:xfrm>
            <a:off x="3895162" y="4168174"/>
            <a:ext cx="35091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1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(1) ภาพถ่ายมุมสูงของ</a:t>
            </a:r>
            <a:r>
              <a:rPr lang="th-TH" sz="18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พื้นที่</a:t>
            </a:r>
            <a:endParaRPr lang="en-US" sz="1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r>
              <a:rPr lang="th-TH" sz="18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(</a:t>
            </a:r>
            <a:r>
              <a:rPr lang="th-TH" sz="1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2) พิกัดแปลงที่ดิน</a:t>
            </a:r>
            <a:endParaRPr lang="en-US" sz="1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r>
              <a:rPr lang="th-TH" sz="18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(</a:t>
            </a:r>
            <a:r>
              <a:rPr lang="th-TH" sz="1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3) ภาพถ่ายแปลงที่ดินมองเห็นทางเข้าออก</a:t>
            </a:r>
            <a:r>
              <a:rPr lang="th-TH" sz="18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/ทาง</a:t>
            </a:r>
            <a:r>
              <a:rPr lang="th-TH" sz="1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น้ำ</a:t>
            </a:r>
            <a:r>
              <a:rPr lang="th-TH" sz="18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ไหล</a:t>
            </a:r>
            <a:endParaRPr lang="en-US" sz="1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51006" y="1834769"/>
            <a:ext cx="3486852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1.งบประมาณ </a:t>
            </a:r>
          </a:p>
          <a:p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4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ศพช. 6 แห่ง ๆ ละ 500,000 บาท </a:t>
            </a:r>
          </a:p>
          <a:p>
            <a:r>
              <a:rPr lang="th-TH" sz="24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(งบดำเนินงาน)</a:t>
            </a:r>
          </a:p>
          <a:p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4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- จ้างดำเนินการออกแบบพื้นที่ต้นแบบฯ</a:t>
            </a:r>
          </a:p>
          <a:p>
            <a:r>
              <a:rPr lang="th-TH" sz="24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300 แปลง (แห่งละ 50 แปลง)</a:t>
            </a:r>
          </a:p>
        </p:txBody>
      </p:sp>
      <p:sp>
        <p:nvSpPr>
          <p:cNvPr id="38" name="สี่เหลี่ยมผืนผ้า 27"/>
          <p:cNvSpPr/>
          <p:nvPr/>
        </p:nvSpPr>
        <p:spPr>
          <a:xfrm>
            <a:off x="8400300" y="3671311"/>
            <a:ext cx="16642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 smtClean="0">
                <a:ea typeface="Times New Roman" panose="02020603050405020304" pitchFamily="18" charset="0"/>
                <a:cs typeface="TH SarabunIT๙" panose="020B0500040200020003" pitchFamily="34" charset="-34"/>
              </a:rPr>
              <a:t>2. ไตร</a:t>
            </a:r>
            <a:r>
              <a:rPr lang="th-TH" sz="2400" b="1" smtClean="0">
                <a:ea typeface="Times New Roman" panose="02020603050405020304" pitchFamily="18" charset="0"/>
                <a:cs typeface="TH SarabunIT๙" panose="020B0500040200020003" pitchFamily="34" charset="-34"/>
              </a:rPr>
              <a:t>มาส 3 - 4</a:t>
            </a:r>
            <a:endParaRPr lang="th-TH" sz="2400" b="1" dirty="0"/>
          </a:p>
        </p:txBody>
      </p:sp>
      <p:sp>
        <p:nvSpPr>
          <p:cNvPr id="39" name="สี่เหลี่ยมผืนผ้า 29"/>
          <p:cNvSpPr/>
          <p:nvPr/>
        </p:nvSpPr>
        <p:spPr>
          <a:xfrm>
            <a:off x="8400300" y="4217334"/>
            <a:ext cx="20104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3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. 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ระเบียบที่เกี่ยวข้อง</a:t>
            </a:r>
            <a:endParaRPr lang="th-TH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40" name="สี่เหลี่ยมผืนผ้า 30"/>
          <p:cNvSpPr/>
          <p:nvPr/>
        </p:nvSpPr>
        <p:spPr>
          <a:xfrm>
            <a:off x="8568040" y="4592188"/>
            <a:ext cx="3623960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- พรบ.</a:t>
            </a:r>
            <a:r>
              <a:rPr lang="th-TH" sz="1800" dirty="0" err="1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การจัด</a:t>
            </a: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ซื้อ</a:t>
            </a:r>
            <a:r>
              <a:rPr lang="th-TH" sz="180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จัดจ้าง</a:t>
            </a: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และการ</a:t>
            </a:r>
            <a:r>
              <a:rPr lang="th-TH" sz="180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บริหารพัสดุภาครัฐ </a:t>
            </a: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           พ.ศ. </a:t>
            </a:r>
            <a:r>
              <a:rPr lang="th-TH" sz="180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2560</a:t>
            </a:r>
            <a:endParaRPr lang="en-US" sz="1800" dirty="0" smtClean="0"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th-TH" sz="180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- </a:t>
            </a:r>
            <a:r>
              <a:rPr lang="th-TH" sz="1800" spc="-4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ระเบียบกระทรวงการคลังว่า</a:t>
            </a:r>
            <a:r>
              <a:rPr lang="th-TH" sz="1800" spc="-4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ด้วย</a:t>
            </a:r>
            <a:r>
              <a:rPr lang="th-TH" sz="1800" spc="-40" dirty="0" err="1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การ</a:t>
            </a:r>
            <a:r>
              <a:rPr lang="th-TH" sz="1800" spc="-40" dirty="0" err="1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จัด</a:t>
            </a:r>
            <a:r>
              <a:rPr lang="th-TH" sz="1800" spc="-4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ซื้อ</a:t>
            </a:r>
            <a:r>
              <a:rPr lang="th-TH" sz="1800" spc="-4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จัด</a:t>
            </a:r>
            <a:r>
              <a:rPr lang="th-TH" sz="1800" spc="-4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จ้าง          และ</a:t>
            </a:r>
            <a:r>
              <a:rPr lang="th-TH" sz="1800" spc="-4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การบริหารพัสดุภาครัฐ พ.ศ. </a:t>
            </a:r>
            <a:r>
              <a:rPr lang="th-TH" sz="1800" spc="-4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2560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44330" y="1763047"/>
            <a:ext cx="33746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1.ศพช. 6 แห่ง คัดเลือกกลุ่มเป้าหมาย</a:t>
            </a:r>
            <a:endParaRPr lang="th-TH" sz="2400" b="1" dirty="0"/>
          </a:p>
        </p:txBody>
      </p:sp>
      <p:sp>
        <p:nvSpPr>
          <p:cNvPr id="43" name="Rectangle 42"/>
          <p:cNvSpPr/>
          <p:nvPr/>
        </p:nvSpPr>
        <p:spPr>
          <a:xfrm>
            <a:off x="3754423" y="5158432"/>
            <a:ext cx="34732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2. ศพช.จ้างดำเนินการออกแบบพื้นที่ต้นแบบฯ</a:t>
            </a:r>
            <a:endParaRPr lang="th-TH" sz="20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44" name="Rounded Rectangle 22"/>
          <p:cNvSpPr/>
          <p:nvPr/>
        </p:nvSpPr>
        <p:spPr>
          <a:xfrm>
            <a:off x="8328704" y="1219512"/>
            <a:ext cx="3464943" cy="5021354"/>
          </a:xfrm>
          <a:prstGeom prst="roundRect">
            <a:avLst>
              <a:gd name="adj" fmla="val 9890"/>
            </a:avLst>
          </a:prstGeom>
          <a:noFill/>
          <a:ln w="38100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6" name="Down Arrow 45"/>
          <p:cNvSpPr/>
          <p:nvPr/>
        </p:nvSpPr>
        <p:spPr>
          <a:xfrm rot="16200000">
            <a:off x="7669548" y="3077786"/>
            <a:ext cx="465176" cy="599687"/>
          </a:xfrm>
          <a:prstGeom prst="downArrow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33000">
                <a:schemeClr val="accent2">
                  <a:shade val="93000"/>
                  <a:satMod val="130000"/>
                </a:schemeClr>
              </a:gs>
              <a:gs pos="89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40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01299" y="4572380"/>
            <a:ext cx="272542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ศพช.อุบลราชธานี อุดรธานี </a:t>
            </a:r>
          </a:p>
          <a:p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นครราชสีมา พิษณุโลก สระบุรี</a:t>
            </a:r>
            <a:b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</a:b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และ ศพช.ยะลา</a:t>
            </a:r>
            <a:endParaRPr lang="th-TH" sz="2400" dirty="0"/>
          </a:p>
        </p:txBody>
      </p:sp>
      <p:sp>
        <p:nvSpPr>
          <p:cNvPr id="49" name="Rectangle 48"/>
          <p:cNvSpPr/>
          <p:nvPr/>
        </p:nvSpPr>
        <p:spPr>
          <a:xfrm>
            <a:off x="66770" y="1828530"/>
            <a:ext cx="31553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ประชาชนผู้ผ่านการฝึกอบรม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หลักสูตรการพัฒนา</a:t>
            </a: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กสิ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กรรม</a:t>
            </a:r>
            <a:b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สู่</a:t>
            </a: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ระบบเศรษฐกิจ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พอเพียง </a:t>
            </a:r>
            <a:b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b="1" dirty="0" smtClean="0">
                <a:solidFill>
                  <a:srgbClr val="002E8A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และได้รับคัดเลือก </a:t>
            </a:r>
            <a:br>
              <a:rPr lang="th-TH" sz="2400" b="1" dirty="0" smtClean="0">
                <a:solidFill>
                  <a:srgbClr val="002E8A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b="1" dirty="0" smtClean="0">
                <a:solidFill>
                  <a:srgbClr val="002E8A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จาก ศพช. 6 แห่งๆ ละ 50 คน</a:t>
            </a:r>
          </a:p>
          <a:p>
            <a:pPr algn="ctr"/>
            <a:r>
              <a:rPr lang="th-TH" sz="2400" b="1" dirty="0" smtClean="0">
                <a:solidFill>
                  <a:srgbClr val="002E8A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รวม 300 คน</a:t>
            </a:r>
            <a:endParaRPr lang="th-TH" sz="2400" b="1" dirty="0">
              <a:solidFill>
                <a:srgbClr val="002E8A"/>
              </a:solidFill>
            </a:endParaRPr>
          </a:p>
        </p:txBody>
      </p:sp>
      <p:sp>
        <p:nvSpPr>
          <p:cNvPr id="50" name="Down Arrow 19"/>
          <p:cNvSpPr/>
          <p:nvPr/>
        </p:nvSpPr>
        <p:spPr>
          <a:xfrm>
            <a:off x="1298836" y="4017389"/>
            <a:ext cx="465176" cy="599687"/>
          </a:xfrm>
          <a:prstGeom prst="downArrow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33000">
                <a:schemeClr val="accent2">
                  <a:shade val="93000"/>
                  <a:satMod val="130000"/>
                </a:schemeClr>
              </a:gs>
              <a:gs pos="89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40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2" name="Down Arrow 41"/>
          <p:cNvSpPr/>
          <p:nvPr/>
        </p:nvSpPr>
        <p:spPr>
          <a:xfrm rot="16200000">
            <a:off x="3210611" y="3185985"/>
            <a:ext cx="465176" cy="599687"/>
          </a:xfrm>
          <a:prstGeom prst="downArrow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33000">
                <a:schemeClr val="accent2">
                  <a:shade val="93000"/>
                  <a:satMod val="130000"/>
                </a:schemeClr>
              </a:gs>
              <a:gs pos="89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40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8645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6" y="6396990"/>
            <a:ext cx="12192006" cy="46101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990782" y="6445223"/>
            <a:ext cx="37978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1800" dirty="0" smtClean="0">
                <a:solidFill>
                  <a:schemeClr val="bg1"/>
                </a:solidFill>
                <a:latin typeface="DSN SiRin" pitchFamily="2" charset="-34"/>
                <a:cs typeface="DSN SiRin" pitchFamily="2" charset="-34"/>
              </a:rPr>
              <a:t>เศรษฐกิจฐานรากมั่นคง ชุมชนพึ่งตนเองได้ภายในปี 2565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32891" y="6374364"/>
            <a:ext cx="29803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rPr>
              <a:t>             </a:t>
            </a:r>
            <a:r>
              <a:rPr 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rPr>
              <a:t>Change for Good</a:t>
            </a:r>
            <a:endParaRPr lang="th-TH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MonTaNa" pitchFamily="2" charset="-34"/>
              <a:cs typeface="DSN MonTaNa" pitchFamily="2" charset="-34"/>
            </a:endParaRPr>
          </a:p>
        </p:txBody>
      </p:sp>
      <p:sp>
        <p:nvSpPr>
          <p:cNvPr id="2" name="Oval 1"/>
          <p:cNvSpPr/>
          <p:nvPr/>
        </p:nvSpPr>
        <p:spPr>
          <a:xfrm>
            <a:off x="7005486" y="6395450"/>
            <a:ext cx="424230" cy="41334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235" y="6395449"/>
            <a:ext cx="413347" cy="41334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30582" y="78647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h-TH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๑ สำรวจ ออกแบบผังบริเวณและฐานเรียนรู้ ปรับปรุงพื้นที่ต้นแบบ</a:t>
            </a:r>
            <a:endParaRPr lang="th-TH" dirty="0">
              <a:solidFill>
                <a:schemeClr val="bg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45761" y="52212"/>
            <a:ext cx="6642856" cy="1033273"/>
            <a:chOff x="836393" y="-47981"/>
            <a:chExt cx="6053858" cy="1033273"/>
          </a:xfrm>
        </p:grpSpPr>
        <p:sp>
          <p:nvSpPr>
            <p:cNvPr id="14" name="Flowchart: Manual Input 13"/>
            <p:cNvSpPr/>
            <p:nvPr/>
          </p:nvSpPr>
          <p:spPr>
            <a:xfrm flipV="1">
              <a:off x="1382146" y="0"/>
              <a:ext cx="5508105" cy="985292"/>
            </a:xfrm>
            <a:prstGeom prst="flowChartManualInpu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lowchart: Manual Input 16"/>
            <p:cNvSpPr/>
            <p:nvPr/>
          </p:nvSpPr>
          <p:spPr>
            <a:xfrm flipH="1" flipV="1">
              <a:off x="1382144" y="-22820"/>
              <a:ext cx="5508105" cy="985292"/>
            </a:xfrm>
            <a:prstGeom prst="flowChartManualInpu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721867" y="-47981"/>
              <a:ext cx="5168382" cy="8291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Bef>
                  <a:spcPts val="600"/>
                </a:spcBef>
                <a:spcAft>
                  <a:spcPts val="0"/>
                </a:spcAft>
                <a:tabLst>
                  <a:tab pos="1350645" algn="l"/>
                </a:tabLst>
              </a:pPr>
              <a:r>
                <a:rPr lang="th-TH" sz="4400" b="1" dirty="0" smtClean="0">
                  <a:solidFill>
                    <a:schemeClr val="bg1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H SarabunIT๙" panose="020B0500040200020003" pitchFamily="34" charset="-34"/>
                </a:rPr>
                <a:t> 2. คู่มือและสื่อการเรียนรู้มัลติมีเดีย</a:t>
              </a:r>
              <a:endParaRPr lang="en-US" sz="32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endParaRPr>
            </a:p>
          </p:txBody>
        </p:sp>
        <p:sp>
          <p:nvSpPr>
            <p:cNvPr id="19" name="Flowchart: Connector 18"/>
            <p:cNvSpPr/>
            <p:nvPr/>
          </p:nvSpPr>
          <p:spPr>
            <a:xfrm>
              <a:off x="836393" y="-22820"/>
              <a:ext cx="978863" cy="985292"/>
            </a:xfrm>
            <a:prstGeom prst="flowChartConnector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929780" y="66353"/>
              <a:ext cx="792088" cy="803499"/>
              <a:chOff x="-2412776" y="469825"/>
              <a:chExt cx="792088" cy="803499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-2412776" y="469825"/>
                <a:ext cx="792088" cy="80349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2370857" y="517449"/>
                <a:ext cx="708249" cy="708249"/>
              </a:xfrm>
              <a:prstGeom prst="rect">
                <a:avLst/>
              </a:prstGeom>
              <a:effectLst/>
            </p:spPr>
          </p:pic>
        </p:grpSp>
      </p:grpSp>
      <p:sp>
        <p:nvSpPr>
          <p:cNvPr id="3" name="Rectangle 2"/>
          <p:cNvSpPr/>
          <p:nvPr/>
        </p:nvSpPr>
        <p:spPr>
          <a:xfrm>
            <a:off x="6841671" y="151043"/>
            <a:ext cx="5350329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h-TH" sz="1800" b="1" dirty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กิจกรรมที่ 2</a:t>
            </a:r>
            <a:r>
              <a:rPr lang="th-TH" sz="1800" b="1" dirty="0" smtClean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 จ้างดำเนินงานจัดทำคู่มือและสื่อการเรียนรู้มัลติมีเดียว จำนวน 2 เรื่อง</a:t>
            </a:r>
            <a:endParaRPr lang="en-US" sz="1200" dirty="0">
              <a:solidFill>
                <a:srgbClr val="002E8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849085" y="1799045"/>
            <a:ext cx="9875521" cy="4324668"/>
          </a:xfrm>
          <a:prstGeom prst="roundRect">
            <a:avLst>
              <a:gd name="adj" fmla="val 8481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1071389" y="1580605"/>
            <a:ext cx="9431148" cy="4700945"/>
          </a:xfrm>
          <a:prstGeom prst="roundRect">
            <a:avLst>
              <a:gd name="adj" fmla="val 9890"/>
            </a:avLst>
          </a:prstGeom>
          <a:noFill/>
          <a:ln w="38100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9" name="Rectangle 48"/>
          <p:cNvSpPr/>
          <p:nvPr/>
        </p:nvSpPr>
        <p:spPr>
          <a:xfrm>
            <a:off x="1750423" y="2099720"/>
            <a:ext cx="856923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จ้างดำเนินการ</a:t>
            </a:r>
            <a:b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1.จัดทำคู่มือถ่ายทอดองค์ความรู้ จำนวน 2 เรื่อง</a:t>
            </a:r>
            <a:b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(1) คู่มือการถ่ายทอดองค์ความรู้ด้านการออกแบบพื้นที่ต้นแบบเพื่อการพัฒนาคุณภาพชีวิต</a:t>
            </a:r>
            <a:b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ตามหลักทฤษฎีใหม่ของพระบาทสมเด็จพระเจ้าอยู่หัวรัชกาลที่ ๙ ประยุกต์สู่ “โคก หนอง นา โมเดล”</a:t>
            </a:r>
          </a:p>
          <a:p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(2) คู่มือถ่ายทอดองค์ความรู้ด้านการบริหารจัดการพื้นที่ต้นแบบเพื่อการพัฒนาคุณภาพชีวิตฯ</a:t>
            </a:r>
          </a:p>
          <a:p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2.จัดทำสื่อการเรียนรู้มัลติมีเดียถ่ายทอดองค์ความรู้ จำนวน 2 เรื่อง</a:t>
            </a:r>
          </a:p>
          <a:p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(</a:t>
            </a: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1) คู่มือการการออกแบบพื้นที่ต้นแบบเพื่อการพัฒนาคุณภาพชีวิตตามหลักทฤษฎีใหม่ของพระบาทสมเด็จพระเจ้าอยู่หัวรัชกาลที่ ๙ ประยุกต์สู่ “โคก หนอง นา โมเดล”</a:t>
            </a:r>
          </a:p>
          <a:p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 (2) คู่มือถ่ายทอดองค์ความรู้ด้านการบริหารจัดการพื้นที่ต้นแบบเพื่อการพัฒนาคุณภาพชีวิตฯ</a:t>
            </a:r>
          </a:p>
          <a:p>
            <a:endParaRPr lang="th-TH" sz="2400" b="1" dirty="0"/>
          </a:p>
        </p:txBody>
      </p:sp>
    </p:spTree>
    <p:extLst>
      <p:ext uri="{BB962C8B-B14F-4D97-AF65-F5344CB8AC3E}">
        <p14:creationId xmlns:p14="http://schemas.microsoft.com/office/powerpoint/2010/main" val="425099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6" y="6396990"/>
            <a:ext cx="12192006" cy="46101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990782" y="6445223"/>
            <a:ext cx="37978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1800" dirty="0" smtClean="0">
                <a:solidFill>
                  <a:schemeClr val="bg1"/>
                </a:solidFill>
                <a:latin typeface="DSN SiRin" pitchFamily="2" charset="-34"/>
                <a:cs typeface="DSN SiRin" pitchFamily="2" charset="-34"/>
              </a:rPr>
              <a:t>เศรษฐกิจฐานรากมั่นคง ชุมชนพึ่งตนเองได้ภายในปี 2565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32891" y="6374364"/>
            <a:ext cx="29803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rPr>
              <a:t>             </a:t>
            </a:r>
            <a:r>
              <a:rPr 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rPr>
              <a:t>Change for Good</a:t>
            </a:r>
            <a:endParaRPr lang="th-TH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MonTaNa" pitchFamily="2" charset="-34"/>
              <a:cs typeface="DSN MonTaNa" pitchFamily="2" charset="-34"/>
            </a:endParaRPr>
          </a:p>
        </p:txBody>
      </p:sp>
      <p:sp>
        <p:nvSpPr>
          <p:cNvPr id="2" name="Oval 1"/>
          <p:cNvSpPr/>
          <p:nvPr/>
        </p:nvSpPr>
        <p:spPr>
          <a:xfrm>
            <a:off x="7005486" y="6395450"/>
            <a:ext cx="424230" cy="41334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235" y="6395449"/>
            <a:ext cx="413347" cy="41334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30582" y="78647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h-TH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๑ สำรวจ ออกแบบผังบริเวณและฐานเรียนรู้ ปรับปรุงพื้นที่ต้นแบบ</a:t>
            </a:r>
            <a:endParaRPr lang="th-TH" dirty="0">
              <a:solidFill>
                <a:schemeClr val="bg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45761" y="52212"/>
            <a:ext cx="6642856" cy="1033273"/>
            <a:chOff x="836393" y="-47981"/>
            <a:chExt cx="6053858" cy="1033273"/>
          </a:xfrm>
        </p:grpSpPr>
        <p:sp>
          <p:nvSpPr>
            <p:cNvPr id="14" name="Flowchart: Manual Input 13"/>
            <p:cNvSpPr/>
            <p:nvPr/>
          </p:nvSpPr>
          <p:spPr>
            <a:xfrm flipV="1">
              <a:off x="1382146" y="0"/>
              <a:ext cx="5508105" cy="985292"/>
            </a:xfrm>
            <a:prstGeom prst="flowChartManualInpu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lowchart: Manual Input 16"/>
            <p:cNvSpPr/>
            <p:nvPr/>
          </p:nvSpPr>
          <p:spPr>
            <a:xfrm flipH="1" flipV="1">
              <a:off x="1382144" y="-22820"/>
              <a:ext cx="5508105" cy="985292"/>
            </a:xfrm>
            <a:prstGeom prst="flowChartManualInpu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721867" y="-47981"/>
              <a:ext cx="5168382" cy="8291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Bef>
                  <a:spcPts val="600"/>
                </a:spcBef>
                <a:spcAft>
                  <a:spcPts val="0"/>
                </a:spcAft>
                <a:tabLst>
                  <a:tab pos="1350645" algn="l"/>
                </a:tabLst>
              </a:pPr>
              <a:r>
                <a:rPr lang="th-TH" sz="4400" b="1" dirty="0" smtClean="0">
                  <a:solidFill>
                    <a:schemeClr val="bg1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H SarabunIT๙" panose="020B0500040200020003" pitchFamily="34" charset="-34"/>
                </a:rPr>
                <a:t> 3. โปรแกรมสำรวจพื้นที่ </a:t>
              </a:r>
              <a:endParaRPr lang="en-US" sz="32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endParaRPr>
            </a:p>
          </p:txBody>
        </p:sp>
        <p:sp>
          <p:nvSpPr>
            <p:cNvPr id="19" name="Flowchart: Connector 18"/>
            <p:cNvSpPr/>
            <p:nvPr/>
          </p:nvSpPr>
          <p:spPr>
            <a:xfrm>
              <a:off x="836393" y="-22820"/>
              <a:ext cx="978863" cy="985292"/>
            </a:xfrm>
            <a:prstGeom prst="flowChartConnector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929780" y="66353"/>
              <a:ext cx="792088" cy="803499"/>
              <a:chOff x="-2412776" y="469825"/>
              <a:chExt cx="792088" cy="803499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-2412776" y="469825"/>
                <a:ext cx="792088" cy="80349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2370857" y="517449"/>
                <a:ext cx="708249" cy="708249"/>
              </a:xfrm>
              <a:prstGeom prst="rect">
                <a:avLst/>
              </a:prstGeom>
              <a:effectLst/>
            </p:spPr>
          </p:pic>
        </p:grpSp>
      </p:grpSp>
      <p:sp>
        <p:nvSpPr>
          <p:cNvPr id="3" name="Rectangle 2"/>
          <p:cNvSpPr/>
          <p:nvPr/>
        </p:nvSpPr>
        <p:spPr>
          <a:xfrm>
            <a:off x="6841671" y="151043"/>
            <a:ext cx="5350329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h-TH" sz="1800" b="1" dirty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กิจกรรมที่ </a:t>
            </a:r>
            <a:r>
              <a:rPr lang="th-TH" sz="1800" b="1" dirty="0" smtClean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3 จ้างดำเนินจัดทำโปรแกรมสำรวจพื้นที่การออกแบบพื้นที่ต้นแบบการพัฒนาคุณภาพชีวิตตามหลักทฤษฎีใหม่ของพระบาทสมเด็จพระเจ้าอยู่หัว</a:t>
            </a:r>
            <a:br>
              <a:rPr lang="th-TH" sz="1800" b="1" dirty="0" smtClean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1800" b="1" dirty="0" smtClean="0">
                <a:solidFill>
                  <a:srgbClr val="002E8A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รัชกาลที่ ๙ ประยุกต์สู่ “โคก หนอง นา โมเดล”</a:t>
            </a:r>
            <a:endParaRPr lang="en-US" sz="1200" dirty="0">
              <a:solidFill>
                <a:srgbClr val="002E8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849085" y="1799045"/>
            <a:ext cx="9875521" cy="4324668"/>
          </a:xfrm>
          <a:prstGeom prst="roundRect">
            <a:avLst>
              <a:gd name="adj" fmla="val 8481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1071389" y="1580605"/>
            <a:ext cx="9431148" cy="4700945"/>
          </a:xfrm>
          <a:prstGeom prst="roundRect">
            <a:avLst>
              <a:gd name="adj" fmla="val 9890"/>
            </a:avLst>
          </a:prstGeom>
          <a:noFill/>
          <a:ln w="38100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9" name="Rectangle 48"/>
          <p:cNvSpPr/>
          <p:nvPr/>
        </p:nvSpPr>
        <p:spPr>
          <a:xfrm>
            <a:off x="1330582" y="2038251"/>
            <a:ext cx="9002138" cy="3064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h-TH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จ้างดำเนินการ</a:t>
            </a:r>
            <a:br>
              <a:rPr lang="th-TH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1.จัดทำโปรแกรมสำรวจ</a:t>
            </a:r>
            <a:r>
              <a:rPr lang="th-TH" b="1" dirty="0"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พื้นที่การออกแบบพื้นที่ต้นแบบการพัฒนาคุณภาพชีวิตตามหลักทฤษฎีใหม่ของพระบาทสมเด็จพระ</a:t>
            </a:r>
            <a:r>
              <a:rPr lang="th-TH" b="1" dirty="0" smtClean="0"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เจ้าอยู่หัวรัชกาล</a:t>
            </a:r>
            <a:r>
              <a:rPr lang="th-TH" b="1" dirty="0"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ที่ ๙ ประยุกต์สู่ “โคก หนอง นา โมเดล</a:t>
            </a:r>
            <a:r>
              <a:rPr lang="th-TH" b="1" dirty="0" smtClean="0"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”</a:t>
            </a:r>
            <a:br>
              <a:rPr lang="th-TH" b="1" dirty="0" smtClean="0"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</a:b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r>
              <a:rPr lang="th-TH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2.จัดทำระบบข้อมูลสารสนเทศเพื่อการติดตามและการประเมินผลการดำเนินงานการพัฒนาพื้นที่ต้นแบบการพัฒนาคุณภาพชีวิต</a:t>
            </a:r>
            <a:r>
              <a:rPr lang="th-TH" b="1" dirty="0"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ตามหลักทฤษฎีใหม่ของพระบาทสมเด็จพระเจ้าอยู่หัวรัชกาลที่ ๙ ประยุกต์สู่ “โคก หนอง นา โมเดล</a:t>
            </a:r>
            <a:r>
              <a:rPr lang="th-TH" b="1" dirty="0" smtClean="0"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”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2101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984"/>
          <a:stretch/>
        </p:blipFill>
        <p:spPr>
          <a:xfrm>
            <a:off x="2162177" y="-9525"/>
            <a:ext cx="10029824" cy="68580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2162176" y="0"/>
            <a:ext cx="3114674" cy="6848475"/>
          </a:xfrm>
          <a:prstGeom prst="rect">
            <a:avLst/>
          </a:prstGeom>
          <a:gradFill flip="none" rotWithShape="1">
            <a:gsLst>
              <a:gs pos="8000">
                <a:schemeClr val="bg1"/>
              </a:gs>
              <a:gs pos="85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-5" y="3788229"/>
            <a:ext cx="12192005" cy="3060246"/>
          </a:xfrm>
          <a:prstGeom prst="rect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-6" y="3930793"/>
            <a:ext cx="12192007" cy="18443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4400" b="1" dirty="0" smtClean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โครงการพัฒนา</a:t>
            </a:r>
            <a:r>
              <a:rPr lang="th-TH" sz="4400" b="1" dirty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พื้นที่</a:t>
            </a:r>
            <a:r>
              <a:rPr lang="th-TH" sz="4400" b="1" dirty="0" smtClean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ต้นแบบการ</a:t>
            </a:r>
            <a:r>
              <a:rPr lang="th-TH" sz="4400" b="1" dirty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พัฒนาคุณภาพ</a:t>
            </a:r>
            <a:r>
              <a:rPr lang="th-TH" sz="4400" b="1" dirty="0" smtClean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ชีวิต</a:t>
            </a:r>
          </a:p>
          <a:p>
            <a:pPr algn="ctr">
              <a:lnSpc>
                <a:spcPct val="85000"/>
              </a:lnSpc>
            </a:pPr>
            <a:r>
              <a:rPr lang="th-TH" sz="4400" b="1" dirty="0" smtClean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ตาม</a:t>
            </a:r>
            <a:r>
              <a:rPr lang="th-TH" sz="4400" b="1" dirty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หลักทฤษฎี</a:t>
            </a:r>
            <a:r>
              <a:rPr lang="th-TH" sz="4400" b="1" dirty="0" smtClean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ใหม่ของ</a:t>
            </a:r>
            <a:r>
              <a:rPr lang="th-TH" sz="4400" b="1" dirty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พระบาทสมเด็จพระเจ้าอยู่หัว รัชกาลที่ ๙ </a:t>
            </a:r>
            <a:endParaRPr lang="th-TH" sz="4400" b="1" dirty="0" smtClean="0">
              <a:solidFill>
                <a:srgbClr val="002060"/>
              </a:solidFill>
              <a:latin typeface="TH Niramit AS" pitchFamily="2" charset="-34"/>
              <a:cs typeface="TH Niramit AS" pitchFamily="2" charset="-34"/>
            </a:endParaRPr>
          </a:p>
          <a:p>
            <a:pPr algn="ctr">
              <a:lnSpc>
                <a:spcPct val="85000"/>
              </a:lnSpc>
            </a:pPr>
            <a:r>
              <a:rPr lang="th-TH" sz="4400" b="1" dirty="0" smtClean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ประยุกต์</a:t>
            </a:r>
            <a:r>
              <a:rPr lang="th-TH" sz="4400" b="1" dirty="0">
                <a:solidFill>
                  <a:srgbClr val="002060"/>
                </a:solidFill>
                <a:latin typeface="TH Niramit AS" pitchFamily="2" charset="-34"/>
                <a:cs typeface="TH Niramit AS" pitchFamily="2" charset="-34"/>
              </a:rPr>
              <a:t>สู่ “โคก หนอง นา โมเดล”</a:t>
            </a:r>
            <a:endParaRPr lang="en-US" sz="4400" b="1" dirty="0">
              <a:solidFill>
                <a:srgbClr val="002060"/>
              </a:solidFill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87" y="319501"/>
            <a:ext cx="1574614" cy="1574614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5665015"/>
            <a:ext cx="12192005" cy="1009667"/>
          </a:xfrm>
          <a:prstGeom prst="rect">
            <a:avLst/>
          </a:prstGeom>
          <a:solidFill>
            <a:srgbClr val="FFC000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-6" y="6396990"/>
            <a:ext cx="12192006" cy="46101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84796" y="6414743"/>
            <a:ext cx="42098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2000" dirty="0" smtClean="0">
                <a:solidFill>
                  <a:schemeClr val="bg1"/>
                </a:solidFill>
                <a:latin typeface="DSN SiRin" pitchFamily="2" charset="-34"/>
                <a:cs typeface="DSN SiRin" pitchFamily="2" charset="-34"/>
              </a:rPr>
              <a:t>เศรษฐกิจฐานรากมั่นคง ชุมชนพึ่งตนเองได้ภายในปี 2565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24886" y="6268462"/>
            <a:ext cx="22509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rPr>
              <a:t>Change for Good</a:t>
            </a:r>
            <a:endParaRPr lang="th-TH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MonTaNa" pitchFamily="2" charset="-34"/>
              <a:cs typeface="DSN MonTaNa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73647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1" y="-25161"/>
            <a:ext cx="5214257" cy="688316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904" y="269665"/>
            <a:ext cx="4600445" cy="5896238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5493306" y="1892925"/>
            <a:ext cx="641566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b="1" dirty="0" smtClean="0">
                <a:latin typeface="TH SarabunIT๙" pitchFamily="34" charset="-34"/>
                <a:cs typeface="TH SarabunIT๙" pitchFamily="34" charset="-34"/>
              </a:rPr>
              <a:t>	จาก ส.ค.ส.</a:t>
            </a:r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พระราชทาน พ.ศ. ๒๕๔๗ ของ</a:t>
            </a:r>
            <a:r>
              <a:rPr lang="th-TH" sz="2400" b="1" dirty="0" smtClean="0">
                <a:latin typeface="TH SarabunIT๙" pitchFamily="34" charset="-34"/>
                <a:cs typeface="TH SarabunIT๙" pitchFamily="34" charset="-34"/>
              </a:rPr>
              <a:t>พระบาทสมเด็จ</a:t>
            </a:r>
          </a:p>
          <a:p>
            <a:r>
              <a:rPr lang="th-TH" sz="2400" b="1" dirty="0" smtClean="0">
                <a:latin typeface="TH SarabunIT๙" pitchFamily="34" charset="-34"/>
                <a:cs typeface="TH SarabunIT๙" pitchFamily="34" charset="-34"/>
              </a:rPr>
              <a:t>พระ</a:t>
            </a:r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บรมชนกาธิเบศร มหาภูมิพลอดุลยเดชมหาราช </a:t>
            </a:r>
            <a:r>
              <a:rPr lang="th-TH" sz="2400" b="1" dirty="0" smtClean="0">
                <a:latin typeface="TH SarabunIT๙" pitchFamily="34" charset="-34"/>
                <a:cs typeface="TH SarabunIT๙" pitchFamily="34" charset="-34"/>
              </a:rPr>
              <a:t>บรม</a:t>
            </a:r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นาถบพิตร </a:t>
            </a:r>
            <a:endParaRPr lang="th-TH" sz="2400" b="1" dirty="0" smtClean="0">
              <a:latin typeface="TH SarabunIT๙" pitchFamily="34" charset="-34"/>
              <a:cs typeface="TH SarabunIT๙" pitchFamily="34" charset="-34"/>
            </a:endParaRPr>
          </a:p>
          <a:p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	</a:t>
            </a:r>
            <a:r>
              <a:rPr lang="th-TH" sz="2400" b="1" dirty="0" smtClean="0">
                <a:latin typeface="TH SarabunIT๙" pitchFamily="34" charset="-34"/>
                <a:cs typeface="TH SarabunIT๙" pitchFamily="34" charset="-34"/>
              </a:rPr>
              <a:t>เป็น</a:t>
            </a:r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ภาพแผนที่ประเทศไทย มีระเบิดเกือบทั่วโลก </a:t>
            </a:r>
            <a:r>
              <a:rPr lang="en-US" sz="2400" b="1" dirty="0">
                <a:latin typeface="TH SarabunIT๙" pitchFamily="34" charset="-34"/>
                <a:cs typeface="TH SarabunIT๙" pitchFamily="34" charset="-34"/>
              </a:rPr>
              <a:t>4 </a:t>
            </a:r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ลูก </a:t>
            </a:r>
            <a:endParaRPr lang="th-TH" sz="2400" b="1" dirty="0" smtClean="0">
              <a:latin typeface="TH SarabunIT๙" pitchFamily="34" charset="-34"/>
              <a:cs typeface="TH SarabunIT๙" pitchFamily="34" charset="-34"/>
            </a:endParaRPr>
          </a:p>
          <a:p>
            <a:r>
              <a:rPr lang="th-TH" sz="2400" b="1" dirty="0" smtClean="0">
                <a:latin typeface="TH SarabunIT๙" pitchFamily="34" charset="-34"/>
                <a:cs typeface="TH SarabunIT๙" pitchFamily="34" charset="-34"/>
              </a:rPr>
              <a:t>ซึ่ง</a:t>
            </a:r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มีการตีความหมายของระเบิด </a:t>
            </a:r>
            <a:r>
              <a:rPr lang="en-US" sz="2400" b="1" dirty="0">
                <a:latin typeface="TH SarabunIT๙" pitchFamily="34" charset="-34"/>
                <a:cs typeface="TH SarabunIT๙" pitchFamily="34" charset="-34"/>
              </a:rPr>
              <a:t>4 </a:t>
            </a:r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ลูก หมายถึง วิกฤต </a:t>
            </a:r>
            <a:r>
              <a:rPr lang="en-US" sz="2400" b="1" dirty="0">
                <a:latin typeface="TH SarabunIT๙" pitchFamily="34" charset="-34"/>
                <a:cs typeface="TH SarabunIT๙" pitchFamily="34" charset="-34"/>
              </a:rPr>
              <a:t>4 </a:t>
            </a:r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ด้าน ได้แก่ </a:t>
            </a:r>
            <a:endParaRPr lang="th-TH" sz="2400" b="1" dirty="0" smtClean="0">
              <a:latin typeface="TH SarabunIT๙" pitchFamily="34" charset="-34"/>
              <a:cs typeface="TH SarabunIT๙" pitchFamily="34" charset="-34"/>
            </a:endParaRPr>
          </a:p>
          <a:p>
            <a:r>
              <a:rPr lang="th-TH" sz="2400" b="1" dirty="0" smtClean="0">
                <a:latin typeface="TH SarabunIT๙" pitchFamily="34" charset="-34"/>
                <a:cs typeface="TH SarabunIT๙" pitchFamily="34" charset="-34"/>
              </a:rPr>
              <a:t>	</a:t>
            </a:r>
            <a:r>
              <a:rPr lang="en-US" sz="2400" b="1" dirty="0" smtClean="0">
                <a:latin typeface="TH SarabunIT๙" pitchFamily="34" charset="-34"/>
                <a:cs typeface="TH SarabunIT๙" pitchFamily="34" charset="-34"/>
              </a:rPr>
              <a:t>1</a:t>
            </a:r>
            <a:r>
              <a:rPr lang="th-TH" sz="2400" b="1" dirty="0" smtClean="0">
                <a:latin typeface="TH SarabunIT๙" pitchFamily="34" charset="-34"/>
                <a:cs typeface="TH SarabunIT๙" pitchFamily="34" charset="-34"/>
              </a:rPr>
              <a:t>. ภัย</a:t>
            </a:r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พิบัติธรรมชาติและสิ่งแวดล้อม (</a:t>
            </a:r>
            <a:r>
              <a:rPr lang="en-US" sz="2400" b="1" dirty="0">
                <a:latin typeface="TH SarabunIT๙" pitchFamily="34" charset="-34"/>
                <a:cs typeface="TH SarabunIT๙" pitchFamily="34" charset="-34"/>
              </a:rPr>
              <a:t>Environmental Crisis</a:t>
            </a:r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) </a:t>
            </a:r>
            <a:endParaRPr lang="th-TH" sz="2400" b="1" dirty="0" smtClean="0">
              <a:latin typeface="TH SarabunIT๙" pitchFamily="34" charset="-34"/>
              <a:cs typeface="TH SarabunIT๙" pitchFamily="34" charset="-34"/>
            </a:endParaRPr>
          </a:p>
          <a:p>
            <a:r>
              <a:rPr lang="th-TH" sz="2400" b="1" dirty="0" smtClean="0">
                <a:latin typeface="TH SarabunIT๙" pitchFamily="34" charset="-34"/>
                <a:cs typeface="TH SarabunIT๙" pitchFamily="34" charset="-34"/>
              </a:rPr>
              <a:t>	</a:t>
            </a:r>
            <a:r>
              <a:rPr lang="en-US" sz="2400" b="1" dirty="0" smtClean="0">
                <a:latin typeface="TH SarabunIT๙" pitchFamily="34" charset="-34"/>
                <a:cs typeface="TH SarabunIT๙" pitchFamily="34" charset="-34"/>
              </a:rPr>
              <a:t>2</a:t>
            </a:r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. วิกฤตโรคระบาด (</a:t>
            </a:r>
            <a:r>
              <a:rPr lang="en-US" sz="2400" b="1" dirty="0">
                <a:latin typeface="TH SarabunIT๙" pitchFamily="34" charset="-34"/>
                <a:cs typeface="TH SarabunIT๙" pitchFamily="34" charset="-34"/>
              </a:rPr>
              <a:t>Epidemic Crisis</a:t>
            </a:r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) </a:t>
            </a:r>
            <a:endParaRPr lang="th-TH" sz="2400" b="1" dirty="0" smtClean="0">
              <a:latin typeface="TH SarabunIT๙" pitchFamily="34" charset="-34"/>
              <a:cs typeface="TH SarabunIT๙" pitchFamily="34" charset="-34"/>
            </a:endParaRPr>
          </a:p>
          <a:p>
            <a:r>
              <a:rPr lang="th-TH" sz="2400" b="1" dirty="0" smtClean="0">
                <a:latin typeface="TH SarabunIT๙" pitchFamily="34" charset="-34"/>
                <a:cs typeface="TH SarabunIT๙" pitchFamily="34" charset="-34"/>
              </a:rPr>
              <a:t>	</a:t>
            </a:r>
            <a:r>
              <a:rPr lang="en-US" sz="2400" b="1" dirty="0" smtClean="0">
                <a:latin typeface="TH SarabunIT๙" pitchFamily="34" charset="-34"/>
                <a:cs typeface="TH SarabunIT๙" pitchFamily="34" charset="-34"/>
              </a:rPr>
              <a:t>3</a:t>
            </a:r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. วิกฤตเศรษฐกิจ (</a:t>
            </a:r>
            <a:r>
              <a:rPr lang="en-US" sz="2400" b="1" dirty="0">
                <a:latin typeface="TH SarabunIT๙" pitchFamily="34" charset="-34"/>
                <a:cs typeface="TH SarabunIT๙" pitchFamily="34" charset="-34"/>
              </a:rPr>
              <a:t>Economic Crisis</a:t>
            </a:r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) </a:t>
            </a:r>
            <a:endParaRPr lang="th-TH" sz="2400" b="1" dirty="0" smtClean="0">
              <a:latin typeface="TH SarabunIT๙" pitchFamily="34" charset="-34"/>
              <a:cs typeface="TH SarabunIT๙" pitchFamily="34" charset="-34"/>
            </a:endParaRPr>
          </a:p>
          <a:p>
            <a:r>
              <a:rPr lang="th-TH" sz="2400" b="1" dirty="0" smtClean="0">
                <a:latin typeface="TH SarabunIT๙" pitchFamily="34" charset="-34"/>
                <a:cs typeface="TH SarabunIT๙" pitchFamily="34" charset="-34"/>
              </a:rPr>
              <a:t>	</a:t>
            </a:r>
            <a:r>
              <a:rPr lang="en-US" sz="2400" b="1" dirty="0" smtClean="0">
                <a:latin typeface="TH SarabunIT๙" pitchFamily="34" charset="-34"/>
                <a:cs typeface="TH SarabunIT๙" pitchFamily="34" charset="-34"/>
              </a:rPr>
              <a:t>4</a:t>
            </a:r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. วิกฤตความขัดแย้งทาง</a:t>
            </a:r>
            <a:r>
              <a:rPr lang="th-TH" sz="2400" b="1" dirty="0" smtClean="0">
                <a:latin typeface="TH SarabunIT๙" pitchFamily="34" charset="-34"/>
                <a:cs typeface="TH SarabunIT๙" pitchFamily="34" charset="-34"/>
              </a:rPr>
              <a:t>สังคม (</a:t>
            </a:r>
            <a:r>
              <a:rPr lang="en-US" sz="2400" b="1" dirty="0">
                <a:latin typeface="TH SarabunIT๙" pitchFamily="34" charset="-34"/>
                <a:cs typeface="TH SarabunIT๙" pitchFamily="34" charset="-34"/>
              </a:rPr>
              <a:t>Political</a:t>
            </a:r>
            <a:r>
              <a:rPr lang="th-TH" sz="2400" b="1" dirty="0" smtClean="0">
                <a:latin typeface="TH SarabunIT๙" pitchFamily="34" charset="-34"/>
                <a:cs typeface="TH SarabunIT๙" pitchFamily="34" charset="-34"/>
              </a:rPr>
              <a:t>/</a:t>
            </a:r>
            <a:r>
              <a:rPr lang="en-US" sz="2400" b="1" dirty="0" smtClean="0">
                <a:latin typeface="TH SarabunIT๙" pitchFamily="34" charset="-34"/>
                <a:cs typeface="TH SarabunIT๙" pitchFamily="34" charset="-34"/>
              </a:rPr>
              <a:t>Social </a:t>
            </a:r>
            <a:r>
              <a:rPr lang="en-US" sz="2400" b="1" dirty="0">
                <a:latin typeface="TH SarabunIT๙" pitchFamily="34" charset="-34"/>
                <a:cs typeface="TH SarabunIT๙" pitchFamily="34" charset="-34"/>
              </a:rPr>
              <a:t>Crisis</a:t>
            </a:r>
            <a:r>
              <a:rPr lang="th-TH" sz="2400" b="1" dirty="0">
                <a:latin typeface="TH SarabunIT๙" pitchFamily="34" charset="-34"/>
                <a:cs typeface="TH SarabunIT๙" pitchFamily="34" charset="-34"/>
              </a:rPr>
              <a:t>)</a:t>
            </a:r>
            <a:endParaRPr lang="en-US" sz="2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6" y="6396990"/>
            <a:ext cx="12192006" cy="46101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990782" y="6445223"/>
            <a:ext cx="37978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1800" dirty="0" smtClean="0">
                <a:solidFill>
                  <a:schemeClr val="bg1"/>
                </a:solidFill>
                <a:latin typeface="DSN SiRin" pitchFamily="2" charset="-34"/>
                <a:cs typeface="DSN SiRin" pitchFamily="2" charset="-34"/>
              </a:rPr>
              <a:t>เศรษฐกิจฐานรากมั่นคง ชุมชนพึ่งตนเองได้ภายในปี 2565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32891" y="6374364"/>
            <a:ext cx="29803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rPr>
              <a:t>             </a:t>
            </a:r>
            <a:r>
              <a:rPr 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rPr>
              <a:t>Change for Good</a:t>
            </a:r>
            <a:endParaRPr lang="th-TH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MonTaNa" pitchFamily="2" charset="-34"/>
              <a:cs typeface="DSN MonTaNa" pitchFamily="2" charset="-34"/>
            </a:endParaRPr>
          </a:p>
        </p:txBody>
      </p:sp>
      <p:sp>
        <p:nvSpPr>
          <p:cNvPr id="2" name="Oval 1"/>
          <p:cNvSpPr/>
          <p:nvPr/>
        </p:nvSpPr>
        <p:spPr>
          <a:xfrm>
            <a:off x="7005486" y="6395450"/>
            <a:ext cx="424230" cy="41334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235" y="6395449"/>
            <a:ext cx="413347" cy="413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142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4265931" y="1691465"/>
            <a:ext cx="3842657" cy="4060251"/>
          </a:xfrm>
          <a:prstGeom prst="roundRect">
            <a:avLst>
              <a:gd name="adj" fmla="val 6620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 rot="16200000">
            <a:off x="8208837" y="3077786"/>
            <a:ext cx="465176" cy="599687"/>
          </a:xfrm>
          <a:prstGeom prst="downArrow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33000">
                <a:schemeClr val="accent2">
                  <a:shade val="93000"/>
                  <a:satMod val="130000"/>
                </a:schemeClr>
              </a:gs>
              <a:gs pos="89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400"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8929890" y="1115402"/>
            <a:ext cx="2683902" cy="4911810"/>
            <a:chOff x="9192412" y="1173304"/>
            <a:chExt cx="2197253" cy="4636315"/>
          </a:xfrm>
        </p:grpSpPr>
        <p:sp>
          <p:nvSpPr>
            <p:cNvPr id="9" name="TextBox 8"/>
            <p:cNvSpPr txBox="1"/>
            <p:nvPr/>
          </p:nvSpPr>
          <p:spPr>
            <a:xfrm>
              <a:off x="9192414" y="1749368"/>
              <a:ext cx="2197251" cy="707886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2000" b="1" dirty="0">
                  <a:solidFill>
                    <a:schemeClr val="bg1"/>
                  </a:solidFill>
                  <a:latin typeface="TH SarabunPSK" pitchFamily="34" charset="-34"/>
                  <a:cs typeface="TH SarabunPSK" pitchFamily="34" charset="-34"/>
                </a:rPr>
                <a:t>ปรัชญา</a:t>
              </a:r>
              <a:r>
                <a:rPr lang="th-TH" sz="2000" b="1" dirty="0" smtClean="0">
                  <a:solidFill>
                    <a:schemeClr val="bg1"/>
                  </a:solidFill>
                  <a:latin typeface="TH SarabunPSK" pitchFamily="34" charset="-34"/>
                  <a:cs typeface="TH SarabunPSK" pitchFamily="34" charset="-34"/>
                </a:rPr>
                <a:t>ของ</a:t>
              </a:r>
              <a:endParaRPr lang="en-US" sz="20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endParaRPr>
            </a:p>
            <a:p>
              <a:pPr algn="ctr"/>
              <a:r>
                <a:rPr lang="th-TH" sz="2000" b="1" dirty="0" smtClean="0">
                  <a:solidFill>
                    <a:schemeClr val="bg1"/>
                  </a:solidFill>
                  <a:latin typeface="TH SarabunPSK" pitchFamily="34" charset="-34"/>
                  <a:cs typeface="TH SarabunPSK" pitchFamily="34" charset="-34"/>
                </a:rPr>
                <a:t>เศรษฐกิจ</a:t>
              </a:r>
              <a:r>
                <a:rPr lang="th-TH" sz="2000" b="1" dirty="0">
                  <a:solidFill>
                    <a:schemeClr val="bg1"/>
                  </a:solidFill>
                  <a:latin typeface="TH SarabunPSK" pitchFamily="34" charset="-34"/>
                  <a:cs typeface="TH SarabunPSK" pitchFamily="34" charset="-34"/>
                </a:rPr>
                <a:t>พอเพียง</a:t>
              </a: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43" t="40995" r="65476" b="6386"/>
            <a:stretch/>
          </p:blipFill>
          <p:spPr>
            <a:xfrm>
              <a:off x="9392746" y="3875938"/>
              <a:ext cx="1836207" cy="1923223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9246924" y="1173304"/>
              <a:ext cx="2088232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h-TH" sz="3200" b="1" dirty="0" smtClean="0">
                  <a:solidFill>
                    <a:schemeClr val="tx2"/>
                  </a:solidFill>
                  <a:latin typeface="TH SarabunPSK" pitchFamily="34" charset="-34"/>
                  <a:cs typeface="TH SarabunPSK" pitchFamily="34" charset="-34"/>
                </a:rPr>
                <a:t>ทางรอด</a:t>
              </a:r>
              <a:endParaRPr lang="th-TH" sz="3200" b="1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endParaRPr>
            </a:p>
          </p:txBody>
        </p:sp>
        <p:pic>
          <p:nvPicPr>
            <p:cNvPr id="12" name="Content Placeholder 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781" b="6377"/>
            <a:stretch/>
          </p:blipFill>
          <p:spPr>
            <a:xfrm flipH="1">
              <a:off x="9192412" y="2440703"/>
              <a:ext cx="2197251" cy="1454553"/>
            </a:xfrm>
            <a:prstGeom prst="rect">
              <a:avLst/>
            </a:prstGeom>
          </p:spPr>
        </p:pic>
        <p:sp>
          <p:nvSpPr>
            <p:cNvPr id="13" name="Rounded Rectangle 12"/>
            <p:cNvSpPr/>
            <p:nvPr/>
          </p:nvSpPr>
          <p:spPr>
            <a:xfrm>
              <a:off x="9246923" y="1240570"/>
              <a:ext cx="2088232" cy="4569049"/>
            </a:xfrm>
            <a:prstGeom prst="roundRect">
              <a:avLst>
                <a:gd name="adj" fmla="val 9890"/>
              </a:avLst>
            </a:prstGeom>
            <a:noFill/>
            <a:ln w="38100">
              <a:solidFill>
                <a:srgbClr val="FFC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51873" y="1691465"/>
            <a:ext cx="2852595" cy="4055896"/>
            <a:chOff x="4031457" y="1630016"/>
            <a:chExt cx="2280635" cy="4055896"/>
          </a:xfrm>
        </p:grpSpPr>
        <p:sp>
          <p:nvSpPr>
            <p:cNvPr id="2" name="Rounded Rectangle 1"/>
            <p:cNvSpPr/>
            <p:nvPr/>
          </p:nvSpPr>
          <p:spPr>
            <a:xfrm>
              <a:off x="4031457" y="1630016"/>
              <a:ext cx="2280633" cy="4055896"/>
            </a:xfrm>
            <a:prstGeom prst="roundRect">
              <a:avLst>
                <a:gd name="adj" fmla="val 8481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4031457" y="2030120"/>
              <a:ext cx="2269567" cy="725648"/>
            </a:xfrm>
            <a:prstGeom prst="rect">
              <a:avLst/>
            </a:prstGeom>
            <a:noFill/>
            <a:ln w="28575"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th-TH" sz="2400" b="1" dirty="0" smtClean="0">
                  <a:latin typeface="TH SarabunPSK" pitchFamily="34" charset="-34"/>
                  <a:cs typeface="TH SarabunPSK" pitchFamily="34" charset="-34"/>
                </a:rPr>
                <a:t>ความเหลื่อมล้ำในสังคม</a:t>
              </a:r>
            </a:p>
            <a:p>
              <a:pPr algn="ctr">
                <a:lnSpc>
                  <a:spcPct val="85000"/>
                </a:lnSpc>
              </a:pPr>
              <a:r>
                <a:rPr lang="th-TH" sz="2400" b="1" dirty="0" smtClean="0">
                  <a:latin typeface="TH SarabunPSK" pitchFamily="34" charset="-34"/>
                  <a:cs typeface="TH SarabunPSK" pitchFamily="34" charset="-34"/>
                </a:rPr>
                <a:t>ปัญหาหนี้สิน</a:t>
              </a:r>
              <a:endParaRPr lang="th-TH" sz="2400" b="1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031457" y="2877600"/>
              <a:ext cx="2280635" cy="103958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th-TH" sz="2400" b="1" dirty="0" smtClean="0">
                  <a:latin typeface="TH SarabunPSK" pitchFamily="34" charset="-34"/>
                  <a:cs typeface="TH SarabunPSK" pitchFamily="34" charset="-34"/>
                </a:rPr>
                <a:t>ปัญหาครอบครัว</a:t>
              </a:r>
            </a:p>
            <a:p>
              <a:pPr algn="ctr">
                <a:lnSpc>
                  <a:spcPct val="85000"/>
                </a:lnSpc>
              </a:pPr>
              <a:r>
                <a:rPr lang="th-TH" sz="2400" b="1" dirty="0" smtClean="0">
                  <a:latin typeface="TH SarabunPSK" pitchFamily="34" charset="-34"/>
                  <a:cs typeface="TH SarabunPSK" pitchFamily="34" charset="-34"/>
                </a:rPr>
                <a:t>การติดยา</a:t>
              </a:r>
              <a:r>
                <a:rPr lang="th-TH" sz="2400" b="1" dirty="0">
                  <a:latin typeface="TH SarabunPSK" pitchFamily="34" charset="-34"/>
                  <a:cs typeface="TH SarabunPSK" pitchFamily="34" charset="-34"/>
                </a:rPr>
                <a:t>เสพ</a:t>
              </a:r>
              <a:r>
                <a:rPr lang="th-TH" sz="2400" b="1" dirty="0" smtClean="0">
                  <a:latin typeface="TH SarabunPSK" pitchFamily="34" charset="-34"/>
                  <a:cs typeface="TH SarabunPSK" pitchFamily="34" charset="-34"/>
                </a:rPr>
                <a:t>ติด </a:t>
              </a:r>
            </a:p>
            <a:p>
              <a:pPr algn="ctr">
                <a:lnSpc>
                  <a:spcPct val="85000"/>
                </a:lnSpc>
              </a:pPr>
              <a:r>
                <a:rPr lang="th-TH" sz="2400" b="1" dirty="0" smtClean="0">
                  <a:latin typeface="TH SarabunPSK" pitchFamily="34" charset="-34"/>
                  <a:cs typeface="TH SarabunPSK" pitchFamily="34" charset="-34"/>
                </a:rPr>
                <a:t>การอาชญากรรม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040340" y="3937646"/>
              <a:ext cx="2260684" cy="103958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th-TH" sz="2400" b="1" dirty="0" smtClean="0">
                  <a:latin typeface="TH SarabunPSK" pitchFamily="34" charset="-34"/>
                  <a:cs typeface="TH SarabunPSK" pitchFamily="34" charset="-34"/>
                </a:rPr>
                <a:t>สภาพอากาศแปรปรวน</a:t>
              </a:r>
            </a:p>
            <a:p>
              <a:pPr algn="ctr">
                <a:lnSpc>
                  <a:spcPct val="85000"/>
                </a:lnSpc>
              </a:pPr>
              <a:r>
                <a:rPr lang="th-TH" sz="2400" b="1" dirty="0" smtClean="0">
                  <a:latin typeface="TH SarabunPSK" pitchFamily="34" charset="-34"/>
                  <a:cs typeface="TH SarabunPSK" pitchFamily="34" charset="-34"/>
                </a:rPr>
                <a:t>มลพิษทางอากศ</a:t>
              </a:r>
            </a:p>
            <a:p>
              <a:pPr algn="ctr">
                <a:lnSpc>
                  <a:spcPct val="85000"/>
                </a:lnSpc>
              </a:pPr>
              <a:r>
                <a:rPr lang="th-TH" sz="2400" b="1" dirty="0" smtClean="0">
                  <a:latin typeface="TH SarabunPSK" pitchFamily="34" charset="-34"/>
                  <a:cs typeface="TH SarabunPSK" pitchFamily="34" charset="-34"/>
                </a:rPr>
                <a:t>น้ำเสีย</a:t>
              </a:r>
              <a:endParaRPr lang="th-TH" sz="2400" b="1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040340" y="5039384"/>
              <a:ext cx="2264545" cy="411716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th-TH" sz="2400" b="1" dirty="0" smtClean="0">
                  <a:latin typeface="TH SarabunPSK" pitchFamily="34" charset="-34"/>
                  <a:cs typeface="TH SarabunPSK" pitchFamily="34" charset="-34"/>
                </a:rPr>
                <a:t>การเข้าสู่สังคมผู้สูงอายุ</a:t>
              </a:r>
              <a:endParaRPr lang="th-TH" sz="2400" b="1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sp>
        <p:nvSpPr>
          <p:cNvPr id="15" name="กล่องข้อความ 6"/>
          <p:cNvSpPr txBox="1"/>
          <p:nvPr/>
        </p:nvSpPr>
        <p:spPr>
          <a:xfrm>
            <a:off x="4436807" y="1958439"/>
            <a:ext cx="357414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ด้านเศรษฐกิจ </a:t>
            </a:r>
          </a:p>
          <a:p>
            <a:pPr>
              <a:lnSpc>
                <a:spcPct val="85000"/>
              </a:lnSpc>
            </a:pP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   - ประชาชนขาดรายได้</a:t>
            </a:r>
          </a:p>
          <a:p>
            <a:pPr>
              <a:lnSpc>
                <a:spcPct val="85000"/>
              </a:lnSpc>
            </a:pP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   - ผลผลิตเสียหาย/ขายไม่ได้</a:t>
            </a:r>
          </a:p>
          <a:p>
            <a:pPr>
              <a:lnSpc>
                <a:spcPct val="85000"/>
              </a:lnSpc>
            </a:pP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   - เกิดการว่างงาน</a:t>
            </a:r>
            <a:b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    - เจ้าของกิจการต้องปิดกิจการ</a:t>
            </a:r>
          </a:p>
          <a:p>
            <a:pPr>
              <a:lnSpc>
                <a:spcPct val="85000"/>
              </a:lnSpc>
            </a:pPr>
            <a:endParaRPr lang="th-TH" sz="1000" b="1" dirty="0" smtClean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>
              <a:lnSpc>
                <a:spcPct val="85000"/>
              </a:lnSpc>
            </a:pP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ด้านสังคม </a:t>
            </a:r>
          </a:p>
          <a:p>
            <a:pPr>
              <a:lnSpc>
                <a:spcPct val="85000"/>
              </a:lnSpc>
            </a:pP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  - เกิดความวิตกกังวลในหมู่ประชาชน </a:t>
            </a:r>
          </a:p>
          <a:p>
            <a:pPr>
              <a:lnSpc>
                <a:spcPct val="85000"/>
              </a:lnSpc>
            </a:pP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   - เกิดความขัดแย้ง ประชาชน/</a:t>
            </a:r>
          </a:p>
          <a:p>
            <a:pPr>
              <a:lnSpc>
                <a:spcPct val="85000"/>
              </a:lnSpc>
            </a:pP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    หน่วยงานรัฐ</a:t>
            </a:r>
            <a:b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   - ขาดความรู้ความเข้าใจ</a:t>
            </a:r>
          </a:p>
          <a:p>
            <a:pPr>
              <a:lnSpc>
                <a:spcPct val="85000"/>
              </a:lnSpc>
            </a:pP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  - ขาดความเห็นอกเห็นใจ</a:t>
            </a:r>
            <a:endParaRPr lang="th-TH" sz="24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36806" y="1211705"/>
            <a:ext cx="3464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วิกฤตในประเทศ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9" name="กล่องข้อความ 3"/>
          <p:cNvSpPr txBox="1"/>
          <p:nvPr/>
        </p:nvSpPr>
        <p:spPr>
          <a:xfrm>
            <a:off x="902498" y="1211009"/>
            <a:ext cx="23374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สถานการณ์ในปัจจุบัน</a:t>
            </a:r>
            <a:endParaRPr lang="th-TH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20" name="Down Arrow 19"/>
          <p:cNvSpPr/>
          <p:nvPr/>
        </p:nvSpPr>
        <p:spPr>
          <a:xfrm rot="16200000">
            <a:off x="3602554" y="3077786"/>
            <a:ext cx="465176" cy="599687"/>
          </a:xfrm>
          <a:prstGeom prst="downArrow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33000">
                <a:schemeClr val="accent2">
                  <a:shade val="93000"/>
                  <a:satMod val="130000"/>
                </a:schemeClr>
              </a:gs>
              <a:gs pos="89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40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803851" y="1160187"/>
            <a:ext cx="2550735" cy="4840547"/>
          </a:xfrm>
          <a:prstGeom prst="roundRect">
            <a:avLst>
              <a:gd name="adj" fmla="val 9890"/>
            </a:avLst>
          </a:prstGeom>
          <a:noFill/>
          <a:ln w="38100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3" name="Rounded Rectangle 22"/>
          <p:cNvSpPr/>
          <p:nvPr/>
        </p:nvSpPr>
        <p:spPr>
          <a:xfrm>
            <a:off x="4436807" y="1189944"/>
            <a:ext cx="3464943" cy="4840547"/>
          </a:xfrm>
          <a:prstGeom prst="roundRect">
            <a:avLst>
              <a:gd name="adj" fmla="val 9890"/>
            </a:avLst>
          </a:prstGeom>
          <a:noFill/>
          <a:ln w="38100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pSp>
        <p:nvGrpSpPr>
          <p:cNvPr id="46" name="Group 45"/>
          <p:cNvGrpSpPr/>
          <p:nvPr/>
        </p:nvGrpSpPr>
        <p:grpSpPr>
          <a:xfrm>
            <a:off x="5922436" y="-25161"/>
            <a:ext cx="6269564" cy="1033273"/>
            <a:chOff x="836393" y="-47981"/>
            <a:chExt cx="6053858" cy="1033273"/>
          </a:xfrm>
        </p:grpSpPr>
        <p:sp>
          <p:nvSpPr>
            <p:cNvPr id="47" name="Flowchart: Manual Input 46"/>
            <p:cNvSpPr/>
            <p:nvPr/>
          </p:nvSpPr>
          <p:spPr>
            <a:xfrm flipV="1">
              <a:off x="1382146" y="0"/>
              <a:ext cx="5508105" cy="985292"/>
            </a:xfrm>
            <a:prstGeom prst="flowChartManualInpu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Manual Input 47"/>
            <p:cNvSpPr/>
            <p:nvPr/>
          </p:nvSpPr>
          <p:spPr>
            <a:xfrm flipH="1" flipV="1">
              <a:off x="1382144" y="-22820"/>
              <a:ext cx="5508105" cy="985292"/>
            </a:xfrm>
            <a:prstGeom prst="flowChartManualInpu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721867" y="-47981"/>
              <a:ext cx="5168382" cy="8291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5000"/>
                </a:lnSpc>
                <a:spcBef>
                  <a:spcPts val="600"/>
                </a:spcBef>
                <a:spcAft>
                  <a:spcPts val="0"/>
                </a:spcAft>
                <a:tabLst>
                  <a:tab pos="1350645" algn="l"/>
                </a:tabLst>
              </a:pPr>
              <a:r>
                <a:rPr lang="th-TH" sz="4400" b="1" dirty="0" smtClean="0">
                  <a:solidFill>
                    <a:schemeClr val="bg1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H SarabunIT๙" panose="020B0500040200020003" pitchFamily="34" charset="-34"/>
                </a:rPr>
                <a:t>1. หลักการ</a:t>
              </a:r>
              <a:r>
                <a:rPr lang="th-TH" sz="4400" b="1" dirty="0">
                  <a:solidFill>
                    <a:schemeClr val="bg1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H SarabunIT๙" panose="020B0500040200020003" pitchFamily="34" charset="-34"/>
                </a:rPr>
                <a:t>และเหตุผล</a:t>
              </a:r>
              <a:endParaRPr lang="en-US" sz="32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endParaRPr>
            </a:p>
          </p:txBody>
        </p:sp>
        <p:sp>
          <p:nvSpPr>
            <p:cNvPr id="50" name="Flowchart: Connector 49"/>
            <p:cNvSpPr/>
            <p:nvPr/>
          </p:nvSpPr>
          <p:spPr>
            <a:xfrm>
              <a:off x="836393" y="-22820"/>
              <a:ext cx="978863" cy="985292"/>
            </a:xfrm>
            <a:prstGeom prst="flowChartConnector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929780" y="66353"/>
              <a:ext cx="792088" cy="803499"/>
              <a:chOff x="-2412776" y="469825"/>
              <a:chExt cx="792088" cy="803499"/>
            </a:xfrm>
          </p:grpSpPr>
          <p:sp>
            <p:nvSpPr>
              <p:cNvPr id="52" name="Oval 51"/>
              <p:cNvSpPr/>
              <p:nvPr/>
            </p:nvSpPr>
            <p:spPr>
              <a:xfrm>
                <a:off x="-2412776" y="469825"/>
                <a:ext cx="792088" cy="80349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3" name="Picture 52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2370857" y="517449"/>
                <a:ext cx="708249" cy="708249"/>
              </a:xfrm>
              <a:prstGeom prst="rect">
                <a:avLst/>
              </a:prstGeom>
              <a:effectLst/>
            </p:spPr>
          </p:pic>
        </p:grpSp>
      </p:grpSp>
      <p:grpSp>
        <p:nvGrpSpPr>
          <p:cNvPr id="8" name="Group 7"/>
          <p:cNvGrpSpPr/>
          <p:nvPr/>
        </p:nvGrpSpPr>
        <p:grpSpPr>
          <a:xfrm>
            <a:off x="-6" y="6374364"/>
            <a:ext cx="12192006" cy="483636"/>
            <a:chOff x="-6" y="6374364"/>
            <a:chExt cx="12192006" cy="483636"/>
          </a:xfrm>
        </p:grpSpPr>
        <p:sp>
          <p:nvSpPr>
            <p:cNvPr id="32" name="Rectangle 31"/>
            <p:cNvSpPr/>
            <p:nvPr/>
          </p:nvSpPr>
          <p:spPr>
            <a:xfrm>
              <a:off x="-6" y="6396990"/>
              <a:ext cx="12192006" cy="46101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196779" y="6429983"/>
              <a:ext cx="341632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h-TH" sz="1600" dirty="0" smtClean="0">
                  <a:solidFill>
                    <a:schemeClr val="bg1"/>
                  </a:solidFill>
                  <a:latin typeface="DSN SiRin" pitchFamily="2" charset="-34"/>
                  <a:cs typeface="DSN SiRin" pitchFamily="2" charset="-34"/>
                </a:rPr>
                <a:t>เศรษฐกิจฐานรากมั่นคง ชุมชนพึ่งตนเองได้ภายในปี 2565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530002" y="6374364"/>
              <a:ext cx="170591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DSN MonTaNa" pitchFamily="2" charset="-34"/>
                  <a:cs typeface="DSN MonTaNa" pitchFamily="2" charset="-34"/>
                </a:rPr>
                <a:t>Change for Good</a:t>
              </a:r>
              <a:endParaRPr lang="th-TH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59657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835989" y="478972"/>
            <a:ext cx="10572239" cy="63463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 Same Side Corner Rectangle 27"/>
          <p:cNvSpPr/>
          <p:nvPr/>
        </p:nvSpPr>
        <p:spPr>
          <a:xfrm flipV="1">
            <a:off x="2286000" y="497691"/>
            <a:ext cx="7805057" cy="781032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กล่องข้อความ 8"/>
          <p:cNvSpPr txBox="1"/>
          <p:nvPr/>
        </p:nvSpPr>
        <p:spPr>
          <a:xfrm>
            <a:off x="3167744" y="478972"/>
            <a:ext cx="6122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 smtClean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การดำเนินงาน ของ กรมการพัฒนาชุมชน</a:t>
            </a:r>
            <a:endParaRPr lang="th-TH" sz="3600" b="1" dirty="0">
              <a:solidFill>
                <a:schemeClr val="bg1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835990" y="1820886"/>
            <a:ext cx="1049604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b="1" dirty="0" smtClean="0">
                <a:latin typeface="TH SarabunIT๙" pitchFamily="34" charset="-34"/>
                <a:cs typeface="TH SarabunIT๙" pitchFamily="34" charset="-34"/>
              </a:rPr>
              <a:t>“ปรัชญา</a:t>
            </a:r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ของเศรษฐกิจ</a:t>
            </a:r>
            <a:r>
              <a:rPr lang="th-TH" b="1" dirty="0" smtClean="0">
                <a:latin typeface="TH SarabunIT๙" pitchFamily="34" charset="-34"/>
                <a:cs typeface="TH SarabunIT๙" pitchFamily="34" charset="-34"/>
              </a:rPr>
              <a:t>พอเพียง” </a:t>
            </a:r>
          </a:p>
          <a:p>
            <a:pPr algn="ctr"/>
            <a:r>
              <a:rPr lang="th-TH" b="1" dirty="0" smtClean="0">
                <a:latin typeface="TH SarabunIT๙" pitchFamily="34" charset="-34"/>
                <a:cs typeface="TH SarabunIT๙" pitchFamily="34" charset="-34"/>
              </a:rPr>
              <a:t>เป็น</a:t>
            </a:r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หนทางเดียวที่จะทำให้ประเทศชาติรอดพ้น</a:t>
            </a:r>
            <a:r>
              <a:rPr lang="th-TH" b="1" dirty="0" smtClean="0">
                <a:latin typeface="TH SarabunIT๙" pitchFamily="34" charset="-34"/>
                <a:cs typeface="TH SarabunIT๙" pitchFamily="34" charset="-34"/>
              </a:rPr>
              <a:t>วิกฤต และเกิด</a:t>
            </a:r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การพัฒนาที่ยั่งยืน </a:t>
            </a:r>
            <a:endParaRPr lang="th-TH" b="1" dirty="0" smtClean="0">
              <a:latin typeface="TH SarabunIT๙" pitchFamily="34" charset="-34"/>
              <a:cs typeface="TH SarabunIT๙" pitchFamily="34" charset="-34"/>
            </a:endParaRPr>
          </a:p>
          <a:p>
            <a:pPr algn="ctr"/>
            <a:r>
              <a:rPr lang="th-TH" b="1" dirty="0" smtClean="0">
                <a:latin typeface="TH SarabunIT๙" pitchFamily="34" charset="-34"/>
                <a:cs typeface="TH SarabunIT๙" pitchFamily="34" charset="-34"/>
              </a:rPr>
              <a:t>กรมฯ จึงดำเนินการ </a:t>
            </a:r>
            <a:r>
              <a:rPr lang="th-TH" sz="3200" b="1" dirty="0" smtClean="0">
                <a:solidFill>
                  <a:srgbClr val="C00000"/>
                </a:solidFill>
                <a:latin typeface="TH SarabunIT๙" pitchFamily="34" charset="-34"/>
                <a:cs typeface="TH SarabunIT๙" pitchFamily="34" charset="-34"/>
              </a:rPr>
              <a:t>โครงการพัฒนา</a:t>
            </a:r>
            <a:r>
              <a:rPr lang="th-TH" sz="3200" b="1" dirty="0">
                <a:solidFill>
                  <a:srgbClr val="C00000"/>
                </a:solidFill>
                <a:latin typeface="TH SarabunIT๙" pitchFamily="34" charset="-34"/>
                <a:cs typeface="TH SarabunIT๙" pitchFamily="34" charset="-34"/>
              </a:rPr>
              <a:t>พื้นที่ต้นแบบการพัฒนาคุณภาพ</a:t>
            </a:r>
            <a:r>
              <a:rPr lang="th-TH" sz="3200" b="1" dirty="0" smtClean="0">
                <a:solidFill>
                  <a:srgbClr val="C00000"/>
                </a:solidFill>
                <a:latin typeface="TH SarabunIT๙" pitchFamily="34" charset="-34"/>
                <a:cs typeface="TH SarabunIT๙" pitchFamily="34" charset="-34"/>
              </a:rPr>
              <a:t>ชีวิตตาม</a:t>
            </a:r>
            <a:r>
              <a:rPr lang="th-TH" sz="3200" b="1" dirty="0">
                <a:solidFill>
                  <a:srgbClr val="C00000"/>
                </a:solidFill>
                <a:latin typeface="TH SarabunIT๙" pitchFamily="34" charset="-34"/>
                <a:cs typeface="TH SarabunIT๙" pitchFamily="34" charset="-34"/>
              </a:rPr>
              <a:t>หลักทฤษฎี</a:t>
            </a:r>
            <a:r>
              <a:rPr lang="th-TH" sz="3200" b="1" dirty="0" smtClean="0">
                <a:solidFill>
                  <a:srgbClr val="C00000"/>
                </a:solidFill>
                <a:latin typeface="TH SarabunIT๙" pitchFamily="34" charset="-34"/>
                <a:cs typeface="TH SarabunIT๙" pitchFamily="34" charset="-34"/>
              </a:rPr>
              <a:t>ใหม่</a:t>
            </a:r>
          </a:p>
          <a:p>
            <a:pPr algn="ctr"/>
            <a:r>
              <a:rPr lang="th-TH" sz="3200" b="1" dirty="0" smtClean="0">
                <a:solidFill>
                  <a:srgbClr val="C00000"/>
                </a:solidFill>
                <a:latin typeface="TH SarabunIT๙" pitchFamily="34" charset="-34"/>
                <a:cs typeface="TH SarabunIT๙" pitchFamily="34" charset="-34"/>
              </a:rPr>
              <a:t>ของ</a:t>
            </a:r>
            <a:r>
              <a:rPr lang="th-TH" sz="3200" b="1" dirty="0">
                <a:solidFill>
                  <a:srgbClr val="C00000"/>
                </a:solidFill>
                <a:latin typeface="TH SarabunIT๙" pitchFamily="34" charset="-34"/>
                <a:cs typeface="TH SarabunIT๙" pitchFamily="34" charset="-34"/>
              </a:rPr>
              <a:t>พระบาทสมเด็จพระเจ้าอยู่หัว รัชกาลที่ ๙ ประยุกต์สู่ “โคก หนอง นา โมเดล” </a:t>
            </a:r>
            <a:r>
              <a:rPr lang="th-TH" b="1" dirty="0">
                <a:latin typeface="TH SarabunIT๙" pitchFamily="34" charset="-34"/>
                <a:cs typeface="TH SarabunIT๙" pitchFamily="34" charset="-34"/>
              </a:rPr>
              <a:t/>
            </a:r>
            <a:br>
              <a:rPr lang="th-TH" b="1" dirty="0">
                <a:latin typeface="TH SarabunIT๙" pitchFamily="34" charset="-34"/>
                <a:cs typeface="TH SarabunIT๙" pitchFamily="34" charset="-34"/>
              </a:rPr>
            </a:br>
            <a:r>
              <a:rPr lang="th-TH" b="1" dirty="0" smtClean="0">
                <a:latin typeface="TH SarabunIT๙" pitchFamily="34" charset="-34"/>
                <a:cs typeface="TH SarabunIT๙" pitchFamily="34" charset="-34"/>
              </a:rPr>
              <a:t>ด้วยกระบวนการพัฒนา</a:t>
            </a:r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พื้นที่ต้นแบบการพัฒนาคุณภาพชีวิตตามหลักทฤษฎีใหม่รูปแบบประยุกต์ </a:t>
            </a:r>
            <a:endParaRPr lang="th-TH" b="1" dirty="0" smtClean="0">
              <a:latin typeface="TH SarabunIT๙" pitchFamily="34" charset="-34"/>
              <a:cs typeface="TH SarabunIT๙" pitchFamily="34" charset="-34"/>
            </a:endParaRPr>
          </a:p>
          <a:p>
            <a:pPr algn="ctr"/>
            <a:r>
              <a:rPr lang="th-TH" b="1" dirty="0" smtClean="0">
                <a:latin typeface="TH SarabunIT๙" pitchFamily="34" charset="-34"/>
                <a:cs typeface="TH SarabunIT๙" pitchFamily="34" charset="-34"/>
              </a:rPr>
              <a:t>“</a:t>
            </a:r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โคก หนอง นา โมเดล” </a:t>
            </a:r>
            <a:r>
              <a:rPr lang="th-TH" b="1" dirty="0" smtClean="0">
                <a:latin typeface="TH SarabunIT๙" pitchFamily="34" charset="-34"/>
                <a:cs typeface="TH SarabunIT๙" pitchFamily="34" charset="-34"/>
              </a:rPr>
              <a:t>ใน</a:t>
            </a:r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พื้นที่ของศูนย์ศึกษาและพัฒนาชุมชน และขยายผลพื้นที่ต้นแบบ </a:t>
            </a:r>
            <a:endParaRPr lang="th-TH" b="1" dirty="0" smtClean="0">
              <a:latin typeface="TH SarabunIT๙" pitchFamily="34" charset="-34"/>
              <a:cs typeface="TH SarabunIT๙" pitchFamily="34" charset="-34"/>
            </a:endParaRPr>
          </a:p>
          <a:p>
            <a:pPr algn="ctr"/>
            <a:r>
              <a:rPr lang="th-TH" b="1" dirty="0" smtClean="0">
                <a:latin typeface="TH SarabunIT๙" pitchFamily="34" charset="-34"/>
                <a:cs typeface="TH SarabunIT๙" pitchFamily="34" charset="-34"/>
              </a:rPr>
              <a:t>จำนวน </a:t>
            </a:r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๒๒ แห่ง </a:t>
            </a:r>
            <a:r>
              <a:rPr lang="th-TH" b="1" dirty="0" smtClean="0">
                <a:latin typeface="TH SarabunIT๙" pitchFamily="34" charset="-34"/>
                <a:cs typeface="TH SarabunIT๙" pitchFamily="34" charset="-34"/>
              </a:rPr>
              <a:t>ให้</a:t>
            </a:r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มีศักยภาพในการรองรับการฝึกอบรมและ</a:t>
            </a:r>
            <a:r>
              <a:rPr lang="th-TH" b="1" dirty="0" smtClean="0">
                <a:latin typeface="TH SarabunIT๙" pitchFamily="34" charset="-34"/>
                <a:cs typeface="TH SarabunIT๙" pitchFamily="34" charset="-34"/>
              </a:rPr>
              <a:t>สนับสนุน</a:t>
            </a:r>
          </a:p>
          <a:p>
            <a:pPr algn="ctr"/>
            <a:r>
              <a:rPr lang="th-TH" b="1" dirty="0" smtClean="0">
                <a:latin typeface="TH SarabunIT๙" pitchFamily="34" charset="-34"/>
                <a:cs typeface="TH SarabunIT๙" pitchFamily="34" charset="-34"/>
              </a:rPr>
              <a:t>กิจกรรม</a:t>
            </a:r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การพัฒนาหมู่บ้านเศรษฐกิจพอเพียง </a:t>
            </a:r>
            <a:r>
              <a:rPr lang="th-TH" b="1" dirty="0" smtClean="0">
                <a:latin typeface="TH SarabunIT๙" pitchFamily="34" charset="-34"/>
                <a:cs typeface="TH SarabunIT๙" pitchFamily="34" charset="-34"/>
              </a:rPr>
              <a:t> เพื่อ</a:t>
            </a:r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การแก้ไขวิกฤตของประเทศ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-6" y="6374364"/>
            <a:ext cx="12192006" cy="483636"/>
            <a:chOff x="-6" y="6374364"/>
            <a:chExt cx="12192006" cy="483636"/>
          </a:xfrm>
        </p:grpSpPr>
        <p:sp>
          <p:nvSpPr>
            <p:cNvPr id="12" name="Rectangle 11"/>
            <p:cNvSpPr/>
            <p:nvPr/>
          </p:nvSpPr>
          <p:spPr>
            <a:xfrm>
              <a:off x="-6" y="6396990"/>
              <a:ext cx="12192006" cy="46101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96779" y="6429983"/>
              <a:ext cx="341632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h-TH" sz="1600" dirty="0" smtClean="0">
                  <a:solidFill>
                    <a:schemeClr val="bg1"/>
                  </a:solidFill>
                  <a:latin typeface="DSN SiRin" pitchFamily="2" charset="-34"/>
                  <a:cs typeface="DSN SiRin" pitchFamily="2" charset="-34"/>
                </a:rPr>
                <a:t>เศรษฐกิจฐานรากมั่นคง ชุมชนพึ่งตนเองได้ภายในปี 2565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530002" y="6374364"/>
              <a:ext cx="170591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DSN MonTaNa" pitchFamily="2" charset="-34"/>
                  <a:cs typeface="DSN MonTaNa" pitchFamily="2" charset="-34"/>
                </a:rPr>
                <a:t>Change for Good</a:t>
              </a:r>
              <a:endParaRPr lang="th-TH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1748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835989" y="478972"/>
            <a:ext cx="10572239" cy="63463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1142999" y="1652834"/>
            <a:ext cx="10112828" cy="402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thaiDist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th-TH" sz="36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	 	</a:t>
            </a:r>
            <a:r>
              <a:rPr lang="th-TH" sz="3600" b="1" spc="-2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๒.๑ เพื่อพัฒนาพื้นที่ต้นแบบ และครัวเรือนต้นแบบการพัฒนาคุณภาพชีวิต ตามหลักทฤษฎีใหม่รูปแบบประยุกต์ “โคก หนอง นา โมเดล</a:t>
            </a:r>
            <a:r>
              <a:rPr lang="th-TH" sz="3600" b="1" spc="-2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”</a:t>
            </a:r>
          </a:p>
          <a:p>
            <a:pPr indent="457200" algn="thaiDist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endParaRPr lang="en-US" sz="1600" b="1" dirty="0" smtClean="0"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indent="457200" algn="thaiDist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th-TH" sz="36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		</a:t>
            </a:r>
            <a:r>
              <a:rPr lang="th-TH" sz="3600" b="1" spc="-3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๒.๒ </a:t>
            </a:r>
            <a:r>
              <a:rPr lang="th-TH" sz="3600" b="1" spc="-30" dirty="0">
                <a:latin typeface="TH SarabunIT๙" panose="020B0500040200020003" pitchFamily="34" charset="-34"/>
                <a:ea typeface="Angsana New" panose="02020603050405020304" pitchFamily="18" charset="-34"/>
                <a:cs typeface="TH SarabunIT๙" panose="020B0500040200020003" pitchFamily="34" charset="-34"/>
              </a:rPr>
              <a:t>เพื่อสร้างงานสร้างรายได้</a:t>
            </a:r>
            <a:r>
              <a:rPr lang="th-TH" sz="3600" b="1" spc="-3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ในช่วง</a:t>
            </a:r>
            <a:r>
              <a:rPr lang="th-TH" sz="3600" b="1" spc="-3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วิกฤตการณ์แพร่</a:t>
            </a:r>
            <a:r>
              <a:rPr lang="th-TH" sz="3600" b="1" spc="-3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ระบาดของ</a:t>
            </a:r>
            <a:r>
              <a:rPr lang="th-TH" sz="3600" b="1" spc="-3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ไวรัส        โค</a:t>
            </a:r>
            <a:r>
              <a:rPr lang="th-TH" sz="3600" b="1" spc="-3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โรนา </a:t>
            </a:r>
            <a:r>
              <a:rPr lang="en-US" sz="3600" b="1" spc="-3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2019</a:t>
            </a:r>
            <a:r>
              <a:rPr lang="th-TH" sz="3600" b="1" spc="-3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(</a:t>
            </a:r>
            <a:r>
              <a:rPr lang="en-US" sz="3600" b="1" spc="-3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COVID</a:t>
            </a:r>
            <a:r>
              <a:rPr lang="th-TH" sz="3600" b="1" spc="-3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- </a:t>
            </a:r>
            <a:r>
              <a:rPr lang="en-US" sz="3600" b="1" spc="-3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19</a:t>
            </a:r>
            <a:r>
              <a:rPr lang="th-TH" sz="3600" b="1" spc="-3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) </a:t>
            </a:r>
            <a:r>
              <a:rPr lang="th-TH" sz="3600" b="1" spc="-2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</a:t>
            </a:r>
            <a:endParaRPr lang="th-TH" sz="3600" b="1" spc="-20" dirty="0" smtClean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indent="457200" algn="thaiDist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endParaRPr lang="th-TH" sz="1600" b="1" dirty="0" smtClean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indent="457200" algn="thaiDist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th-TH" sz="36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     2.3 </a:t>
            </a:r>
            <a:r>
              <a:rPr lang="th-TH" sz="3600" b="1" dirty="0">
                <a:latin typeface="TH SarabunIT๙" panose="020B0500040200020003" pitchFamily="34" charset="-34"/>
                <a:ea typeface="Angsana New" panose="02020603050405020304" pitchFamily="18" charset="-34"/>
                <a:cs typeface="TH SarabunIT๙" panose="020B0500040200020003" pitchFamily="34" charset="-34"/>
              </a:rPr>
              <a:t>เพื่อฝึกปฏิบัติการเชื่อมโยงเครือข่ายในพื้นที่ทั้ง </a:t>
            </a:r>
            <a:r>
              <a:rPr lang="en-US" sz="3600" b="1" dirty="0">
                <a:latin typeface="TH SarabunIT๙" panose="020B0500040200020003" pitchFamily="34" charset="-34"/>
                <a:ea typeface="Angsana New" panose="02020603050405020304" pitchFamily="18" charset="-34"/>
                <a:cs typeface="TH SarabunIT๙" panose="020B0500040200020003" pitchFamily="34" charset="-34"/>
              </a:rPr>
              <a:t>7</a:t>
            </a:r>
            <a:r>
              <a:rPr lang="th-TH" sz="3600" b="1" dirty="0">
                <a:latin typeface="TH SarabunIT๙" panose="020B0500040200020003" pitchFamily="34" charset="-34"/>
                <a:ea typeface="Angsana New" panose="02020603050405020304" pitchFamily="18" charset="-34"/>
                <a:cs typeface="TH SarabunIT๙" panose="020B0500040200020003" pitchFamily="34" charset="-34"/>
              </a:rPr>
              <a:t> ภาคี ด้วย</a:t>
            </a:r>
            <a:r>
              <a:rPr lang="th-TH" sz="3600" b="1" dirty="0" smtClean="0">
                <a:latin typeface="TH SarabunIT๙" panose="020B0500040200020003" pitchFamily="34" charset="-34"/>
                <a:ea typeface="Angsana New" panose="02020603050405020304" pitchFamily="18" charset="-34"/>
                <a:cs typeface="TH SarabunIT๙" panose="020B0500040200020003" pitchFamily="34" charset="-34"/>
              </a:rPr>
              <a:t>การ   บูรณา</a:t>
            </a:r>
            <a:r>
              <a:rPr lang="th-TH" sz="3600" b="1" dirty="0">
                <a:latin typeface="TH SarabunIT๙" panose="020B0500040200020003" pitchFamily="34" charset="-34"/>
                <a:ea typeface="Angsana New" panose="02020603050405020304" pitchFamily="18" charset="-34"/>
                <a:cs typeface="TH SarabunIT๙" panose="020B0500040200020003" pitchFamily="34" charset="-34"/>
              </a:rPr>
              <a:t>การการทำงานแบบมีส่วนร่วม ในรูปแบบการช่วยเหลือกันและ</a:t>
            </a:r>
            <a:r>
              <a:rPr lang="th-TH" sz="3600" b="1" dirty="0" smtClean="0">
                <a:latin typeface="TH SarabunIT๙" panose="020B0500040200020003" pitchFamily="34" charset="-34"/>
                <a:ea typeface="Angsana New" panose="02020603050405020304" pitchFamily="18" charset="-34"/>
                <a:cs typeface="TH SarabunIT๙" panose="020B0500040200020003" pitchFamily="34" charset="-34"/>
              </a:rPr>
              <a:t>กัน         ผ่าน</a:t>
            </a:r>
            <a:r>
              <a:rPr lang="th-TH" sz="3600" b="1" dirty="0">
                <a:latin typeface="TH SarabunIT๙" panose="020B0500040200020003" pitchFamily="34" charset="-34"/>
                <a:ea typeface="Angsana New" panose="02020603050405020304" pitchFamily="18" charset="-34"/>
                <a:cs typeface="TH SarabunIT๙" panose="020B0500040200020003" pitchFamily="34" charset="-34"/>
              </a:rPr>
              <a:t>กิจกรรมการเอามื้อสามัคคี </a:t>
            </a:r>
            <a:endParaRPr lang="en-US" sz="3600" b="1" dirty="0"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922436" y="-25161"/>
            <a:ext cx="6269564" cy="1033273"/>
            <a:chOff x="836393" y="-47981"/>
            <a:chExt cx="6053858" cy="1033273"/>
          </a:xfrm>
        </p:grpSpPr>
        <p:sp>
          <p:nvSpPr>
            <p:cNvPr id="6" name="Flowchart: Manual Input 5"/>
            <p:cNvSpPr/>
            <p:nvPr/>
          </p:nvSpPr>
          <p:spPr>
            <a:xfrm flipV="1">
              <a:off x="1382146" y="0"/>
              <a:ext cx="5508105" cy="985292"/>
            </a:xfrm>
            <a:prstGeom prst="flowChartManualInpu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lowchart: Manual Input 6"/>
            <p:cNvSpPr/>
            <p:nvPr/>
          </p:nvSpPr>
          <p:spPr>
            <a:xfrm flipH="1" flipV="1">
              <a:off x="1382144" y="-22820"/>
              <a:ext cx="5508105" cy="985292"/>
            </a:xfrm>
            <a:prstGeom prst="flowChartManualInpu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721867" y="-47981"/>
              <a:ext cx="5168382" cy="8291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Bef>
                  <a:spcPts val="600"/>
                </a:spcBef>
                <a:spcAft>
                  <a:spcPts val="0"/>
                </a:spcAft>
                <a:tabLst>
                  <a:tab pos="1350645" algn="l"/>
                </a:tabLst>
              </a:pPr>
              <a:r>
                <a:rPr lang="th-TH" sz="4400" b="1" dirty="0" smtClean="0">
                  <a:solidFill>
                    <a:schemeClr val="bg1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H SarabunIT๙" panose="020B0500040200020003" pitchFamily="34" charset="-34"/>
                </a:rPr>
                <a:t>       2. วัตถุประสงค์</a:t>
              </a:r>
              <a:endParaRPr lang="en-US" sz="32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endParaRPr>
            </a:p>
          </p:txBody>
        </p:sp>
        <p:sp>
          <p:nvSpPr>
            <p:cNvPr id="9" name="Flowchart: Connector 8"/>
            <p:cNvSpPr/>
            <p:nvPr/>
          </p:nvSpPr>
          <p:spPr>
            <a:xfrm>
              <a:off x="836393" y="-22820"/>
              <a:ext cx="978863" cy="985292"/>
            </a:xfrm>
            <a:prstGeom prst="flowChartConnector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929780" y="66353"/>
              <a:ext cx="792088" cy="803499"/>
              <a:chOff x="-2412776" y="469825"/>
              <a:chExt cx="792088" cy="803499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-2412776" y="469825"/>
                <a:ext cx="792088" cy="80349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2" name="Picture 11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2370857" y="517449"/>
                <a:ext cx="708249" cy="708249"/>
              </a:xfrm>
              <a:prstGeom prst="rect">
                <a:avLst/>
              </a:prstGeom>
              <a:effectLst/>
            </p:spPr>
          </p:pic>
        </p:grpSp>
      </p:grpSp>
      <p:grpSp>
        <p:nvGrpSpPr>
          <p:cNvPr id="16" name="Group 15"/>
          <p:cNvGrpSpPr/>
          <p:nvPr/>
        </p:nvGrpSpPr>
        <p:grpSpPr>
          <a:xfrm>
            <a:off x="-6" y="6374364"/>
            <a:ext cx="12192006" cy="483636"/>
            <a:chOff x="-6" y="6374364"/>
            <a:chExt cx="12192006" cy="483636"/>
          </a:xfrm>
        </p:grpSpPr>
        <p:sp>
          <p:nvSpPr>
            <p:cNvPr id="17" name="Rectangle 16"/>
            <p:cNvSpPr/>
            <p:nvPr/>
          </p:nvSpPr>
          <p:spPr>
            <a:xfrm>
              <a:off x="-6" y="6396990"/>
              <a:ext cx="12192006" cy="46101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196779" y="6429983"/>
              <a:ext cx="341632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h-TH" sz="1600" dirty="0" smtClean="0">
                  <a:solidFill>
                    <a:schemeClr val="bg1"/>
                  </a:solidFill>
                  <a:latin typeface="DSN SiRin" pitchFamily="2" charset="-34"/>
                  <a:cs typeface="DSN SiRin" pitchFamily="2" charset="-34"/>
                </a:rPr>
                <a:t>เศรษฐกิจฐานรากมั่นคง ชุมชนพึ่งตนเองได้ภายในปี 2565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30002" y="6374364"/>
              <a:ext cx="170591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DSN MonTaNa" pitchFamily="2" charset="-34"/>
                  <a:cs typeface="DSN MonTaNa" pitchFamily="2" charset="-34"/>
                </a:rPr>
                <a:t>Change for Good</a:t>
              </a:r>
              <a:endParaRPr lang="th-TH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2701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4238097" y="478972"/>
            <a:ext cx="3676138" cy="634637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178402" y="492646"/>
            <a:ext cx="3676138" cy="63463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25296" y="478972"/>
            <a:ext cx="3676138" cy="63463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325294" y="1516182"/>
            <a:ext cx="3676140" cy="3804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th-TH" sz="4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</a:t>
            </a:r>
            <a:r>
              <a:rPr lang="th-TH" sz="4400" b="1" spc="-2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3.1</a:t>
            </a: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endParaRPr lang="th-TH" b="1" spc="-20" dirty="0" smtClean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th-TH" b="1" spc="-2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พื้นที่</a:t>
            </a:r>
            <a:r>
              <a:rPr lang="th-TH" b="1" spc="-2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ต้นแบบการพัฒนาคุณภาพชีวิตตามหลักทฤษฎีใหม่รูปแบบประยุกต์ “โคก หนอง นา</a:t>
            </a:r>
            <a:r>
              <a:rPr lang="th-TH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โมเดล” </a:t>
            </a:r>
            <a:endParaRPr lang="th-TH" b="1" dirty="0" smtClean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endParaRPr lang="th-TH" b="1" dirty="0" smtClean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endParaRPr lang="th-TH" b="1" dirty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endParaRPr lang="th-TH" b="1" dirty="0" smtClean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th-TH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รวม  33  แห่ง</a:t>
            </a:r>
            <a:endParaRPr lang="en-US" b="1" dirty="0"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922436" y="-25161"/>
            <a:ext cx="6269564" cy="1033273"/>
            <a:chOff x="836393" y="-47981"/>
            <a:chExt cx="6053858" cy="1033273"/>
          </a:xfrm>
        </p:grpSpPr>
        <p:sp>
          <p:nvSpPr>
            <p:cNvPr id="6" name="Flowchart: Manual Input 5"/>
            <p:cNvSpPr/>
            <p:nvPr/>
          </p:nvSpPr>
          <p:spPr>
            <a:xfrm flipV="1">
              <a:off x="1382146" y="0"/>
              <a:ext cx="5508105" cy="985292"/>
            </a:xfrm>
            <a:prstGeom prst="flowChartManualInpu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lowchart: Manual Input 6"/>
            <p:cNvSpPr/>
            <p:nvPr/>
          </p:nvSpPr>
          <p:spPr>
            <a:xfrm flipH="1" flipV="1">
              <a:off x="1382144" y="-22820"/>
              <a:ext cx="5508105" cy="985292"/>
            </a:xfrm>
            <a:prstGeom prst="flowChartManualInpu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721867" y="-47981"/>
              <a:ext cx="5168382" cy="8291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Bef>
                  <a:spcPts val="600"/>
                </a:spcBef>
                <a:spcAft>
                  <a:spcPts val="0"/>
                </a:spcAft>
                <a:tabLst>
                  <a:tab pos="1350645" algn="l"/>
                </a:tabLst>
              </a:pPr>
              <a:r>
                <a:rPr lang="th-TH" sz="4400" b="1" dirty="0" smtClean="0">
                  <a:solidFill>
                    <a:schemeClr val="bg1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H SarabunIT๙" panose="020B0500040200020003" pitchFamily="34" charset="-34"/>
                </a:rPr>
                <a:t>       3. กลุ่มเป้าหมาย</a:t>
              </a:r>
              <a:endParaRPr lang="en-US" sz="32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endParaRPr>
            </a:p>
          </p:txBody>
        </p:sp>
        <p:sp>
          <p:nvSpPr>
            <p:cNvPr id="9" name="Flowchart: Connector 8"/>
            <p:cNvSpPr/>
            <p:nvPr/>
          </p:nvSpPr>
          <p:spPr>
            <a:xfrm>
              <a:off x="836393" y="-22820"/>
              <a:ext cx="978863" cy="985292"/>
            </a:xfrm>
            <a:prstGeom prst="flowChartConnector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929780" y="66353"/>
              <a:ext cx="792088" cy="803499"/>
              <a:chOff x="-2412776" y="469825"/>
              <a:chExt cx="792088" cy="803499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-2412776" y="469825"/>
                <a:ext cx="792088" cy="80349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2" name="Picture 11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2370857" y="517449"/>
                <a:ext cx="708249" cy="708249"/>
              </a:xfrm>
              <a:prstGeom prst="rect">
                <a:avLst/>
              </a:prstGeom>
              <a:effectLst/>
            </p:spPr>
          </p:pic>
        </p:grpSp>
      </p:grpSp>
      <p:sp>
        <p:nvSpPr>
          <p:cNvPr id="13" name="สี่เหลี่ยมผืนผ้า 1"/>
          <p:cNvSpPr/>
          <p:nvPr/>
        </p:nvSpPr>
        <p:spPr>
          <a:xfrm>
            <a:off x="4238096" y="1523439"/>
            <a:ext cx="3676139" cy="3804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th-TH" sz="4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3.</a:t>
            </a:r>
            <a:r>
              <a:rPr lang="en-US" sz="4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2</a:t>
            </a:r>
            <a:endParaRPr lang="th-TH" sz="4400" b="1" dirty="0" smtClean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endParaRPr lang="th-TH" b="1" dirty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th-TH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ประชาชน และภาคี </a:t>
            </a: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th-TH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ที่</a:t>
            </a:r>
            <a:r>
              <a:rPr lang="th-TH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ผ่านการฝึกอบรมอบรม </a:t>
            </a:r>
            <a:endParaRPr lang="th-TH" b="1" dirty="0" smtClean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th-TH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หลักสูตรการ</a:t>
            </a:r>
            <a:r>
              <a:rPr lang="th-TH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พัฒนากสิกร</a:t>
            </a:r>
            <a:r>
              <a:rPr lang="th-TH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รม</a:t>
            </a: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th-TH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สู่</a:t>
            </a:r>
            <a:r>
              <a:rPr lang="th-TH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ระบบเศรษฐกิจพอเพียง </a:t>
            </a:r>
            <a:endParaRPr lang="th-TH" b="1" dirty="0" smtClean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endParaRPr lang="th-TH" b="1" dirty="0" smtClean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endParaRPr lang="th-TH" b="1" dirty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th-TH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รวม</a:t>
            </a:r>
            <a:r>
              <a:rPr lang="th-TH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จำนวน</a:t>
            </a:r>
            <a:r>
              <a:rPr lang="th-TH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ทั้งสิ้น  </a:t>
            </a:r>
            <a:r>
              <a:rPr lang="en-US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1,500</a:t>
            </a:r>
            <a:r>
              <a:rPr lang="th-TH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</a:t>
            </a:r>
            <a:r>
              <a:rPr lang="en-US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</a:t>
            </a:r>
            <a:r>
              <a:rPr lang="th-TH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คน</a:t>
            </a:r>
            <a:endParaRPr lang="en-US" b="1" dirty="0"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</p:txBody>
      </p:sp>
      <p:sp>
        <p:nvSpPr>
          <p:cNvPr id="14" name="สี่เหลี่ยมผืนผ้า 1"/>
          <p:cNvSpPr/>
          <p:nvPr/>
        </p:nvSpPr>
        <p:spPr>
          <a:xfrm>
            <a:off x="8178402" y="1523439"/>
            <a:ext cx="3676137" cy="3804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th-TH" sz="4400" b="1" spc="-5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๓.๓</a:t>
            </a: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endParaRPr lang="th-TH" b="1" spc="-50" dirty="0" smtClean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th-TH" b="1" spc="-5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ประชาชน </a:t>
            </a:r>
            <a:r>
              <a:rPr lang="th-TH" b="1" spc="-5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คนตก</a:t>
            </a:r>
            <a:r>
              <a:rPr lang="th-TH" b="1" spc="-5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งาน </a:t>
            </a: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th-TH" b="1" spc="-5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และ</a:t>
            </a:r>
            <a:r>
              <a:rPr lang="th-TH" b="1" spc="-5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ผู้ได้รับผลกระทบจาก</a:t>
            </a:r>
            <a:r>
              <a:rPr lang="th-TH" b="1" spc="-5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วิกฤต</a:t>
            </a: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th-TH" b="1" spc="-5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การ</a:t>
            </a:r>
            <a:r>
              <a:rPr lang="th-TH" b="1" spc="-5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แพร่ระบาด</a:t>
            </a:r>
            <a:r>
              <a:rPr lang="th-TH" b="1" spc="-5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ของ</a:t>
            </a: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th-TH" b="1" spc="-5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ไวรัส</a:t>
            </a:r>
            <a:r>
              <a:rPr lang="th-TH" b="1" spc="-5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โคโรนา </a:t>
            </a:r>
            <a:r>
              <a:rPr lang="en-US" b="1" spc="-5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2019</a:t>
            </a:r>
            <a:r>
              <a:rPr lang="th-TH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(</a:t>
            </a:r>
            <a:r>
              <a:rPr lang="en-US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COVID</a:t>
            </a:r>
            <a:r>
              <a:rPr lang="th-TH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- </a:t>
            </a:r>
            <a:r>
              <a:rPr lang="en-US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19</a:t>
            </a:r>
            <a:r>
              <a:rPr lang="th-TH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) </a:t>
            </a:r>
            <a:endParaRPr lang="th-TH" b="1" dirty="0" smtClean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endParaRPr lang="th-TH" b="1" dirty="0" smtClean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th-TH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</a:t>
            </a:r>
          </a:p>
          <a:p>
            <a:pPr algn="ctr">
              <a:lnSpc>
                <a:spcPct val="9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th-TH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รวม  </a:t>
            </a:r>
            <a:r>
              <a:rPr lang="th-TH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๓3 </a:t>
            </a:r>
            <a:r>
              <a:rPr lang="th-TH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แห่ง</a:t>
            </a:r>
            <a:endParaRPr lang="en-US" b="1" dirty="0"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-6" y="6374364"/>
            <a:ext cx="12192006" cy="483636"/>
            <a:chOff x="-6" y="6374364"/>
            <a:chExt cx="12192006" cy="483636"/>
          </a:xfrm>
        </p:grpSpPr>
        <p:sp>
          <p:nvSpPr>
            <p:cNvPr id="20" name="Rectangle 19"/>
            <p:cNvSpPr/>
            <p:nvPr/>
          </p:nvSpPr>
          <p:spPr>
            <a:xfrm>
              <a:off x="-6" y="6396990"/>
              <a:ext cx="12192006" cy="46101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196779" y="6429983"/>
              <a:ext cx="341632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h-TH" sz="1600" dirty="0" smtClean="0">
                  <a:solidFill>
                    <a:schemeClr val="bg1"/>
                  </a:solidFill>
                  <a:latin typeface="DSN SiRin" pitchFamily="2" charset="-34"/>
                  <a:cs typeface="DSN SiRin" pitchFamily="2" charset="-34"/>
                </a:rPr>
                <a:t>เศรษฐกิจฐานรากมั่นคง ชุมชนพึ่งตนเองได้ภายในปี 2565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530002" y="6374364"/>
              <a:ext cx="170591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DSN MonTaNa" pitchFamily="2" charset="-34"/>
                  <a:cs typeface="DSN MonTaNa" pitchFamily="2" charset="-34"/>
                </a:rPr>
                <a:t>Change for Good</a:t>
              </a:r>
              <a:endParaRPr lang="th-TH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47146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6257080" y="3434914"/>
            <a:ext cx="5752065" cy="1952594"/>
          </a:xfrm>
          <a:prstGeom prst="roundRect">
            <a:avLst>
              <a:gd name="adj" fmla="val 10154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6257079" y="1283761"/>
            <a:ext cx="5752065" cy="1952594"/>
          </a:xfrm>
          <a:prstGeom prst="roundRect">
            <a:avLst>
              <a:gd name="adj" fmla="val 10154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58879" y="1283761"/>
            <a:ext cx="5752065" cy="1952594"/>
          </a:xfrm>
          <a:prstGeom prst="roundRect">
            <a:avLst>
              <a:gd name="adj" fmla="val 10154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922436" y="-25161"/>
            <a:ext cx="6269564" cy="1033273"/>
            <a:chOff x="836393" y="-47981"/>
            <a:chExt cx="6053858" cy="1033273"/>
          </a:xfrm>
        </p:grpSpPr>
        <p:sp>
          <p:nvSpPr>
            <p:cNvPr id="5" name="Flowchart: Manual Input 4"/>
            <p:cNvSpPr/>
            <p:nvPr/>
          </p:nvSpPr>
          <p:spPr>
            <a:xfrm flipV="1">
              <a:off x="1382146" y="0"/>
              <a:ext cx="5508105" cy="985292"/>
            </a:xfrm>
            <a:prstGeom prst="flowChartManualInpu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Manual Input 5"/>
            <p:cNvSpPr/>
            <p:nvPr/>
          </p:nvSpPr>
          <p:spPr>
            <a:xfrm flipH="1" flipV="1">
              <a:off x="1382144" y="-22820"/>
              <a:ext cx="5508105" cy="985292"/>
            </a:xfrm>
            <a:prstGeom prst="flowChartManualInpu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721867" y="-47981"/>
              <a:ext cx="5168382" cy="8291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Bef>
                  <a:spcPts val="600"/>
                </a:spcBef>
                <a:spcAft>
                  <a:spcPts val="0"/>
                </a:spcAft>
                <a:tabLst>
                  <a:tab pos="1350645" algn="l"/>
                </a:tabLst>
              </a:pPr>
              <a:r>
                <a:rPr lang="th-TH" sz="4400" b="1" dirty="0" smtClean="0">
                  <a:solidFill>
                    <a:schemeClr val="bg1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H SarabunIT๙" panose="020B0500040200020003" pitchFamily="34" charset="-34"/>
                </a:rPr>
                <a:t>       4. การดำเนินงาน</a:t>
              </a:r>
              <a:endParaRPr lang="en-US" sz="32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endParaRPr>
            </a:p>
          </p:txBody>
        </p:sp>
        <p:sp>
          <p:nvSpPr>
            <p:cNvPr id="8" name="Flowchart: Connector 7"/>
            <p:cNvSpPr/>
            <p:nvPr/>
          </p:nvSpPr>
          <p:spPr>
            <a:xfrm>
              <a:off x="836393" y="-22820"/>
              <a:ext cx="978863" cy="985292"/>
            </a:xfrm>
            <a:prstGeom prst="flowChartConnector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929780" y="66353"/>
              <a:ext cx="792088" cy="803499"/>
              <a:chOff x="-2412776" y="469825"/>
              <a:chExt cx="792088" cy="803499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-2412776" y="469825"/>
                <a:ext cx="792088" cy="80349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2370857" y="517449"/>
                <a:ext cx="708249" cy="708249"/>
              </a:xfrm>
              <a:prstGeom prst="rect">
                <a:avLst/>
              </a:prstGeom>
              <a:effectLst/>
            </p:spPr>
          </p:pic>
        </p:grpSp>
      </p:grpSp>
      <p:sp>
        <p:nvSpPr>
          <p:cNvPr id="12" name="Rectangle 11"/>
          <p:cNvSpPr/>
          <p:nvPr/>
        </p:nvSpPr>
        <p:spPr>
          <a:xfrm>
            <a:off x="158880" y="1312533"/>
            <a:ext cx="5675864" cy="1923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h-TH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กิจกรรม</a:t>
            </a:r>
            <a:r>
              <a:rPr lang="th-TH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ที่ </a:t>
            </a:r>
            <a:r>
              <a:rPr lang="en-US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1</a:t>
            </a:r>
            <a:r>
              <a:rPr lang="th-TH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endParaRPr lang="th-TH" b="1" dirty="0" smtClean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algn="ctr"/>
            <a:endParaRPr lang="th-TH" sz="1600" b="1" dirty="0" smtClean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algn="ctr"/>
            <a:r>
              <a:rPr lang="th-TH" sz="25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สำรวจ </a:t>
            </a:r>
            <a:r>
              <a:rPr lang="th-TH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ออกแบบผังบริเวณและฐานเรียนรู้ </a:t>
            </a:r>
            <a:endParaRPr lang="th-TH" sz="2500" b="1" dirty="0" smtClean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algn="ctr"/>
            <a:r>
              <a:rPr lang="th-TH" sz="25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ปรับปรุง</a:t>
            </a:r>
            <a:r>
              <a:rPr lang="th-TH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พื้นที่ต้นแบบการพัฒนาคุณภาพ</a:t>
            </a:r>
            <a:r>
              <a:rPr lang="th-TH" sz="25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ชีวิต</a:t>
            </a:r>
          </a:p>
          <a:p>
            <a:pPr algn="ctr"/>
            <a:r>
              <a:rPr lang="th-TH" sz="25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ตาม</a:t>
            </a:r>
            <a:r>
              <a:rPr lang="th-TH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หลักทฤษฎีใหม่รูปแบบประยุกต์ “โคก หนอง นา โมเดล”</a:t>
            </a:r>
            <a:endParaRPr lang="en-US" sz="2500" b="1" dirty="0"/>
          </a:p>
        </p:txBody>
      </p:sp>
      <p:sp>
        <p:nvSpPr>
          <p:cNvPr id="15" name="Rectangle 14"/>
          <p:cNvSpPr/>
          <p:nvPr/>
        </p:nvSpPr>
        <p:spPr>
          <a:xfrm>
            <a:off x="6368139" y="3463903"/>
            <a:ext cx="5641004" cy="1923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กิจกรรม</a:t>
            </a:r>
            <a:r>
              <a:rPr lang="th-TH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ที่ </a:t>
            </a:r>
            <a:r>
              <a:rPr lang="th-TH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๔</a:t>
            </a:r>
          </a:p>
          <a:p>
            <a:pPr algn="ctr"/>
            <a:endParaRPr lang="th-TH" sz="1600" b="1" dirty="0" smtClean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algn="ctr"/>
            <a:r>
              <a:rPr lang="th-TH" sz="25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การ</a:t>
            </a:r>
            <a:r>
              <a:rPr lang="th-TH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สร้างงาน </a:t>
            </a:r>
            <a:r>
              <a:rPr lang="th-TH" sz="25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สร้าง</a:t>
            </a:r>
            <a:r>
              <a:rPr lang="th-TH" sz="2500" b="1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รายได้ </a:t>
            </a:r>
            <a:r>
              <a:rPr lang="th-TH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แก่ประชาชน คนตก</a:t>
            </a:r>
            <a:r>
              <a:rPr lang="th-TH" sz="25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</a:t>
            </a:r>
          </a:p>
          <a:p>
            <a:pPr algn="ctr"/>
            <a:r>
              <a:rPr lang="th-TH" sz="25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และ</a:t>
            </a:r>
            <a:r>
              <a:rPr lang="th-TH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ผู้ได้รับ</a:t>
            </a:r>
            <a:r>
              <a:rPr lang="th-TH" sz="25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ผลกระทบ</a:t>
            </a:r>
            <a:r>
              <a:rPr lang="th-TH" sz="2500" b="1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จากวิกฤตการณ์แพร่</a:t>
            </a:r>
            <a:r>
              <a:rPr lang="th-TH" sz="25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ระบาด</a:t>
            </a:r>
          </a:p>
          <a:p>
            <a:pPr algn="ctr"/>
            <a:r>
              <a:rPr lang="th-TH" sz="25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ของ</a:t>
            </a:r>
            <a:r>
              <a:rPr lang="th-TH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ไวรัสโคโรนา </a:t>
            </a:r>
            <a:r>
              <a:rPr lang="en-US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2019</a:t>
            </a:r>
            <a:r>
              <a:rPr lang="th-TH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(</a:t>
            </a:r>
            <a:r>
              <a:rPr lang="en-US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COVID</a:t>
            </a:r>
            <a:r>
              <a:rPr lang="th-TH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</a:t>
            </a:r>
            <a:r>
              <a:rPr lang="en-US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19</a:t>
            </a:r>
            <a:r>
              <a:rPr lang="th-TH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)</a:t>
            </a:r>
            <a:endParaRPr lang="en-US" sz="2500" b="1" dirty="0"/>
          </a:p>
        </p:txBody>
      </p:sp>
      <p:sp>
        <p:nvSpPr>
          <p:cNvPr id="17" name="Rounded Rectangle 16"/>
          <p:cNvSpPr/>
          <p:nvPr/>
        </p:nvSpPr>
        <p:spPr>
          <a:xfrm>
            <a:off x="158879" y="3463904"/>
            <a:ext cx="5752065" cy="1952594"/>
          </a:xfrm>
          <a:prstGeom prst="roundRect">
            <a:avLst>
              <a:gd name="adj" fmla="val 10154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368139" y="1331671"/>
            <a:ext cx="5529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กิจกรรม</a:t>
            </a:r>
            <a:r>
              <a:rPr lang="th-TH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ที่ </a:t>
            </a:r>
            <a:r>
              <a:rPr lang="en-US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2</a:t>
            </a:r>
            <a:r>
              <a:rPr lang="th-TH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endParaRPr lang="th-TH" b="1" dirty="0" smtClean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algn="ctr"/>
            <a:endParaRPr lang="th-TH" sz="1600" b="1" dirty="0" smtClean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algn="ctr"/>
            <a:r>
              <a:rPr lang="th-TH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ส่งเสริม</a:t>
            </a:r>
            <a:r>
              <a:rPr lang="th-TH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และพัฒนาอาชีพครัวเรือนต้นแบบ 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158878" y="3463904"/>
            <a:ext cx="5675866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h-TH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กิจกรรม</a:t>
            </a:r>
            <a:r>
              <a:rPr lang="th-TH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ที่ </a:t>
            </a:r>
            <a:r>
              <a:rPr lang="en-US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3</a:t>
            </a:r>
            <a:endParaRPr lang="th-TH" b="1" dirty="0" smtClean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algn="ctr"/>
            <a:endParaRPr lang="th-TH" sz="1600" b="1" dirty="0" smtClean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algn="ctr"/>
            <a:r>
              <a:rPr lang="th-TH" sz="25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ฝึก</a:t>
            </a:r>
            <a:r>
              <a:rPr lang="th-TH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ปฏิบัติการเชื่อมโยงเครือข่ายในพื้นที่ทั้ง </a:t>
            </a:r>
            <a:r>
              <a:rPr lang="en-US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7</a:t>
            </a:r>
            <a:r>
              <a:rPr lang="th-TH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ภาคี </a:t>
            </a:r>
            <a:endParaRPr lang="th-TH" sz="2500" b="1" dirty="0" smtClean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algn="ctr"/>
            <a:r>
              <a:rPr lang="th-TH" sz="25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การบูร</a:t>
            </a:r>
            <a:r>
              <a:rPr lang="th-TH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ณา</a:t>
            </a:r>
            <a:r>
              <a:rPr lang="th-TH" sz="25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การการ</a:t>
            </a:r>
            <a:r>
              <a:rPr lang="th-TH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ทำงานแบบมีส่วนร่วม </a:t>
            </a:r>
            <a:endParaRPr lang="en-US" sz="2500" b="1" dirty="0"/>
          </a:p>
        </p:txBody>
      </p:sp>
      <p:grpSp>
        <p:nvGrpSpPr>
          <p:cNvPr id="24" name="Group 23"/>
          <p:cNvGrpSpPr/>
          <p:nvPr/>
        </p:nvGrpSpPr>
        <p:grpSpPr>
          <a:xfrm>
            <a:off x="-6" y="6374364"/>
            <a:ext cx="12192006" cy="483636"/>
            <a:chOff x="-6" y="6374364"/>
            <a:chExt cx="12192006" cy="483636"/>
          </a:xfrm>
        </p:grpSpPr>
        <p:sp>
          <p:nvSpPr>
            <p:cNvPr id="25" name="Rectangle 24"/>
            <p:cNvSpPr/>
            <p:nvPr/>
          </p:nvSpPr>
          <p:spPr>
            <a:xfrm>
              <a:off x="-6" y="6396990"/>
              <a:ext cx="12192006" cy="46101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196779" y="6429983"/>
              <a:ext cx="341632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h-TH" sz="1600" dirty="0" smtClean="0">
                  <a:solidFill>
                    <a:schemeClr val="bg1"/>
                  </a:solidFill>
                  <a:latin typeface="DSN SiRin" pitchFamily="2" charset="-34"/>
                  <a:cs typeface="DSN SiRin" pitchFamily="2" charset="-34"/>
                </a:rPr>
                <a:t>เศรษฐกิจฐานรากมั่นคง ชุมชนพึ่งตนเองได้ภายในปี 2565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30002" y="6374364"/>
              <a:ext cx="170591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DSN MonTaNa" pitchFamily="2" charset="-34"/>
                  <a:cs typeface="DSN MonTaNa" pitchFamily="2" charset="-34"/>
                </a:rPr>
                <a:t>Change for Good</a:t>
              </a:r>
              <a:endParaRPr lang="th-TH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4326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835989" y="478972"/>
            <a:ext cx="10572239" cy="63463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5922436" y="-25161"/>
            <a:ext cx="6269564" cy="1033273"/>
            <a:chOff x="836393" y="-47981"/>
            <a:chExt cx="6053858" cy="1033273"/>
          </a:xfrm>
        </p:grpSpPr>
        <p:sp>
          <p:nvSpPr>
            <p:cNvPr id="7" name="Flowchart: Manual Input 6"/>
            <p:cNvSpPr/>
            <p:nvPr/>
          </p:nvSpPr>
          <p:spPr>
            <a:xfrm flipV="1">
              <a:off x="1382146" y="0"/>
              <a:ext cx="5508105" cy="985292"/>
            </a:xfrm>
            <a:prstGeom prst="flowChartManualInpu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Manual Input 7"/>
            <p:cNvSpPr/>
            <p:nvPr/>
          </p:nvSpPr>
          <p:spPr>
            <a:xfrm flipH="1" flipV="1">
              <a:off x="1382144" y="-22820"/>
              <a:ext cx="5508105" cy="985292"/>
            </a:xfrm>
            <a:prstGeom prst="flowChartManualInpu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721867" y="-47981"/>
              <a:ext cx="5168382" cy="8710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Bef>
                  <a:spcPts val="600"/>
                </a:spcBef>
                <a:tabLst>
                  <a:tab pos="1350645" algn="l"/>
                </a:tabLst>
              </a:pPr>
              <a:r>
                <a:rPr lang="th-TH" sz="4400" b="1" dirty="0" smtClean="0">
                  <a:solidFill>
                    <a:schemeClr val="bg1"/>
                  </a:solidFill>
                  <a:latin typeface="TH SarabunIT๙" pitchFamily="34" charset="-34"/>
                  <a:ea typeface="Times New Roman" panose="02020603050405020304" pitchFamily="18" charset="0"/>
                  <a:cs typeface="TH SarabunIT๙" pitchFamily="34" charset="-34"/>
                </a:rPr>
                <a:t>     </a:t>
              </a:r>
              <a:r>
                <a:rPr lang="en-US" sz="4400" b="1" dirty="0" smtClean="0">
                  <a:solidFill>
                    <a:schemeClr val="bg1"/>
                  </a:solidFill>
                  <a:latin typeface="TH SarabunIT๙" pitchFamily="34" charset="-34"/>
                  <a:ea typeface="Times New Roman" panose="02020603050405020304" pitchFamily="18" charset="0"/>
                  <a:cs typeface="TH SarabunIT๙" pitchFamily="34" charset="-34"/>
                </a:rPr>
                <a:t>5</a:t>
              </a:r>
              <a:r>
                <a:rPr lang="th-TH" sz="4400" b="1" dirty="0" smtClean="0">
                  <a:solidFill>
                    <a:schemeClr val="bg1"/>
                  </a:solidFill>
                  <a:latin typeface="TH SarabunIT๙" pitchFamily="34" charset="-34"/>
                  <a:ea typeface="Times New Roman" panose="02020603050405020304" pitchFamily="18" charset="0"/>
                  <a:cs typeface="TH SarabunIT๙" pitchFamily="34" charset="-34"/>
                </a:rPr>
                <a:t>. ผล</a:t>
              </a:r>
              <a:r>
                <a:rPr lang="th-TH" sz="4400" b="1" dirty="0">
                  <a:solidFill>
                    <a:schemeClr val="bg1"/>
                  </a:solidFill>
                  <a:latin typeface="TH SarabunIT๙" pitchFamily="34" charset="-34"/>
                  <a:ea typeface="Times New Roman" panose="02020603050405020304" pitchFamily="18" charset="0"/>
                  <a:cs typeface="TH SarabunIT๙" pitchFamily="34" charset="-34"/>
                </a:rPr>
                <a:t>ที่คาดว่าจะ</a:t>
              </a:r>
              <a:r>
                <a:rPr lang="th-TH" sz="4400" b="1" dirty="0" smtClean="0">
                  <a:solidFill>
                    <a:schemeClr val="bg1"/>
                  </a:solidFill>
                  <a:latin typeface="TH SarabunIT๙" pitchFamily="34" charset="-34"/>
                  <a:ea typeface="Times New Roman" panose="02020603050405020304" pitchFamily="18" charset="0"/>
                  <a:cs typeface="TH SarabunIT๙" pitchFamily="34" charset="-34"/>
                </a:rPr>
                <a:t>ได้รับ</a:t>
              </a:r>
              <a:endParaRPr lang="en-US" sz="4000" dirty="0">
                <a:solidFill>
                  <a:schemeClr val="bg1"/>
                </a:solidFill>
                <a:latin typeface="TH SarabunIT๙" pitchFamily="34" charset="-34"/>
                <a:ea typeface="Times New Roman" panose="02020603050405020304" pitchFamily="18" charset="0"/>
                <a:cs typeface="TH SarabunIT๙" pitchFamily="34" charset="-34"/>
              </a:endParaRPr>
            </a:p>
          </p:txBody>
        </p:sp>
        <p:sp>
          <p:nvSpPr>
            <p:cNvPr id="10" name="Flowchart: Connector 9"/>
            <p:cNvSpPr/>
            <p:nvPr/>
          </p:nvSpPr>
          <p:spPr>
            <a:xfrm>
              <a:off x="836393" y="-22820"/>
              <a:ext cx="978863" cy="985292"/>
            </a:xfrm>
            <a:prstGeom prst="flowChartConnector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929780" y="66353"/>
              <a:ext cx="792088" cy="803499"/>
              <a:chOff x="-2412776" y="469825"/>
              <a:chExt cx="792088" cy="803499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-2412776" y="469825"/>
                <a:ext cx="792088" cy="80349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2370857" y="517449"/>
                <a:ext cx="708249" cy="708249"/>
              </a:xfrm>
              <a:prstGeom prst="rect">
                <a:avLst/>
              </a:prstGeom>
              <a:effectLst/>
            </p:spPr>
          </p:pic>
        </p:grpSp>
      </p:grpSp>
      <p:sp>
        <p:nvSpPr>
          <p:cNvPr id="17" name="สี่เหลี่ยมผืนผ้า 3"/>
          <p:cNvSpPr/>
          <p:nvPr/>
        </p:nvSpPr>
        <p:spPr>
          <a:xfrm>
            <a:off x="1284514" y="1623909"/>
            <a:ext cx="9753600" cy="3859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tabLst>
                <a:tab pos="540385" algn="l"/>
              </a:tabLst>
            </a:pPr>
            <a:r>
              <a:rPr lang="th-TH" sz="32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	 	</a:t>
            </a:r>
            <a:r>
              <a:rPr lang="en-US" sz="32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5</a:t>
            </a:r>
            <a:r>
              <a:rPr lang="th-TH" sz="32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.1 </a:t>
            </a:r>
            <a:r>
              <a:rPr lang="th-TH" sz="32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มีการพัฒนา</a:t>
            </a:r>
            <a:r>
              <a:rPr lang="th-TH" sz="3200" b="1" spc="-2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พื้นที่ต้นแบบ และครัวเรือนต้นแบบการพัฒนาคุณภาพชีวิต ตามหลักทฤษฎีใหม่รูปแบบประยุกต์ “โคก หนอง นา โมเดล</a:t>
            </a:r>
            <a:r>
              <a:rPr lang="th-TH" sz="3200" b="1" spc="-2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” จำนวน 33 แห่ง</a:t>
            </a:r>
          </a:p>
          <a:p>
            <a:pPr>
              <a:lnSpc>
                <a:spcPct val="85000"/>
              </a:lnSpc>
              <a:tabLst>
                <a:tab pos="540385" algn="l"/>
              </a:tabLst>
            </a:pPr>
            <a:endParaRPr lang="th-TH" sz="3200" b="1" dirty="0" smtClean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>
              <a:lnSpc>
                <a:spcPct val="85000"/>
              </a:lnSpc>
              <a:tabLst>
                <a:tab pos="540385" algn="l"/>
              </a:tabLst>
            </a:pPr>
            <a:r>
              <a:rPr lang="th-TH" sz="32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</a:t>
            </a:r>
            <a:r>
              <a:rPr lang="th-TH" sz="32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        </a:t>
            </a:r>
            <a:r>
              <a:rPr lang="en-US" sz="32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5</a:t>
            </a:r>
            <a:r>
              <a:rPr lang="th-TH" sz="32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.2 </a:t>
            </a:r>
            <a:r>
              <a:rPr lang="th-TH" sz="3200" b="1" dirty="0">
                <a:latin typeface="TH SarabunIT๙" panose="020B0500040200020003" pitchFamily="34" charset="-34"/>
                <a:ea typeface="Angsana New" panose="02020603050405020304" pitchFamily="18" charset="-34"/>
                <a:cs typeface="TH SarabunIT๙" panose="020B0500040200020003" pitchFamily="34" charset="-34"/>
              </a:rPr>
              <a:t>มีสร้างงาน สร้างรายได้</a:t>
            </a:r>
            <a:r>
              <a:rPr lang="th-TH" sz="3200" b="1" spc="-2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แก่ประชาชน ที่ได้รับผลกระทบในช่วง</a:t>
            </a:r>
            <a:r>
              <a:rPr lang="th-TH" sz="3200" b="1" spc="-2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วิกฤตการณ์แพร่</a:t>
            </a:r>
            <a:r>
              <a:rPr lang="th-TH" sz="3200" b="1" spc="-2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ระบาด</a:t>
            </a:r>
            <a:r>
              <a:rPr lang="th-TH" sz="3200" b="1" spc="-2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ของ</a:t>
            </a:r>
            <a:r>
              <a:rPr lang="th-TH" sz="32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ไวรัส</a:t>
            </a:r>
            <a:r>
              <a:rPr lang="th-TH" sz="32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โคโรนา </a:t>
            </a:r>
            <a:r>
              <a:rPr lang="en-US" sz="32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2019</a:t>
            </a:r>
            <a:r>
              <a:rPr lang="th-TH" sz="32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(</a:t>
            </a:r>
            <a:r>
              <a:rPr lang="en-US" sz="32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COVID</a:t>
            </a:r>
            <a:r>
              <a:rPr lang="th-TH" sz="32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-</a:t>
            </a:r>
            <a:r>
              <a:rPr lang="en-US" sz="32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19</a:t>
            </a:r>
            <a:r>
              <a:rPr lang="th-TH" sz="32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) </a:t>
            </a:r>
            <a:r>
              <a:rPr lang="th-TH" sz="3200" b="1" spc="-2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</a:t>
            </a:r>
            <a:r>
              <a:rPr lang="th-TH" sz="3200" b="1" spc="-2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จำนวน  99 คน</a:t>
            </a:r>
          </a:p>
          <a:p>
            <a:pPr>
              <a:lnSpc>
                <a:spcPct val="85000"/>
              </a:lnSpc>
              <a:tabLst>
                <a:tab pos="540385" algn="l"/>
              </a:tabLst>
            </a:pPr>
            <a:endParaRPr lang="en-US" sz="3200" b="1" dirty="0" smtClean="0"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>
              <a:lnSpc>
                <a:spcPct val="85000"/>
              </a:lnSpc>
              <a:tabLst>
                <a:tab pos="540385" algn="l"/>
              </a:tabLst>
            </a:pPr>
            <a:r>
              <a:rPr lang="th-TH" sz="32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	 	</a:t>
            </a:r>
            <a:r>
              <a:rPr lang="en-US" sz="32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5</a:t>
            </a:r>
            <a:r>
              <a:rPr lang="th-TH" sz="32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.3 </a:t>
            </a:r>
            <a:r>
              <a:rPr lang="th-TH" sz="3200" b="1" dirty="0">
                <a:latin typeface="TH SarabunIT๙" panose="020B0500040200020003" pitchFamily="34" charset="-34"/>
                <a:ea typeface="Angsana New" panose="02020603050405020304" pitchFamily="18" charset="-34"/>
                <a:cs typeface="TH SarabunIT๙" panose="020B0500040200020003" pitchFamily="34" charset="-34"/>
              </a:rPr>
              <a:t>มีการฝึกปฏิบัติการเชื่อมโยงเครือข่ายในพื้นที่ทั้ง </a:t>
            </a:r>
            <a:r>
              <a:rPr lang="en-US" sz="3200" b="1" dirty="0">
                <a:latin typeface="TH SarabunIT๙" panose="020B0500040200020003" pitchFamily="34" charset="-34"/>
                <a:ea typeface="Angsana New" panose="02020603050405020304" pitchFamily="18" charset="-34"/>
                <a:cs typeface="TH SarabunIT๙" panose="020B0500040200020003" pitchFamily="34" charset="-34"/>
              </a:rPr>
              <a:t>7</a:t>
            </a:r>
            <a:r>
              <a:rPr lang="th-TH" sz="3200" b="1" dirty="0">
                <a:latin typeface="TH SarabunIT๙" panose="020B0500040200020003" pitchFamily="34" charset="-34"/>
                <a:ea typeface="Angsana New" panose="02020603050405020304" pitchFamily="18" charset="-34"/>
                <a:cs typeface="TH SarabunIT๙" panose="020B0500040200020003" pitchFamily="34" charset="-34"/>
              </a:rPr>
              <a:t> </a:t>
            </a:r>
            <a:r>
              <a:rPr lang="th-TH" sz="3200" b="1" dirty="0" smtClean="0">
                <a:latin typeface="TH SarabunIT๙" panose="020B0500040200020003" pitchFamily="34" charset="-34"/>
                <a:ea typeface="Angsana New" panose="02020603050405020304" pitchFamily="18" charset="-34"/>
                <a:cs typeface="TH SarabunIT๙" panose="020B0500040200020003" pitchFamily="34" charset="-34"/>
              </a:rPr>
              <a:t>ภาคีด้วย</a:t>
            </a:r>
            <a:r>
              <a:rPr lang="th-TH" sz="3200" b="1" dirty="0">
                <a:latin typeface="TH SarabunIT๙" panose="020B0500040200020003" pitchFamily="34" charset="-34"/>
                <a:ea typeface="Angsana New" panose="02020603050405020304" pitchFamily="18" charset="-34"/>
                <a:cs typeface="TH SarabunIT๙" panose="020B0500040200020003" pitchFamily="34" charset="-34"/>
              </a:rPr>
              <a:t>การบูรณาการทำงาน</a:t>
            </a:r>
            <a:r>
              <a:rPr lang="th-TH" sz="3200" b="1" dirty="0" smtClean="0">
                <a:latin typeface="TH SarabunIT๙" panose="020B0500040200020003" pitchFamily="34" charset="-34"/>
                <a:ea typeface="Angsana New" panose="02020603050405020304" pitchFamily="18" charset="-34"/>
                <a:cs typeface="TH SarabunIT๙" panose="020B0500040200020003" pitchFamily="34" charset="-34"/>
              </a:rPr>
              <a:t>แบบมี</a:t>
            </a:r>
            <a:r>
              <a:rPr lang="th-TH" sz="3200" b="1" dirty="0">
                <a:latin typeface="TH SarabunIT๙" panose="020B0500040200020003" pitchFamily="34" charset="-34"/>
                <a:ea typeface="Angsana New" panose="02020603050405020304" pitchFamily="18" charset="-34"/>
                <a:cs typeface="TH SarabunIT๙" panose="020B0500040200020003" pitchFamily="34" charset="-34"/>
              </a:rPr>
              <a:t>ส่วนร่วม ในรูปแบบการช่วยเหลือกันและกันผ่านกิจกรรมการเอามื้อสามัคคี </a:t>
            </a:r>
            <a:r>
              <a:rPr lang="th-TH" sz="32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33 แห่ง ๆ ละ 7 ครั้ง รวมจำนวนทั้งสิ้น 231 ครั้ง </a:t>
            </a:r>
            <a:endParaRPr lang="en-US" sz="3200" b="1" dirty="0"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-6" y="6374364"/>
            <a:ext cx="12192006" cy="483636"/>
            <a:chOff x="-6" y="6374364"/>
            <a:chExt cx="12192006" cy="483636"/>
          </a:xfrm>
        </p:grpSpPr>
        <p:sp>
          <p:nvSpPr>
            <p:cNvPr id="19" name="Rectangle 18"/>
            <p:cNvSpPr/>
            <p:nvPr/>
          </p:nvSpPr>
          <p:spPr>
            <a:xfrm>
              <a:off x="-6" y="6396990"/>
              <a:ext cx="12192006" cy="46101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196779" y="6429983"/>
              <a:ext cx="341632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h-TH" sz="1600" dirty="0" smtClean="0">
                  <a:solidFill>
                    <a:schemeClr val="bg1"/>
                  </a:solidFill>
                  <a:latin typeface="DSN SiRin" pitchFamily="2" charset="-34"/>
                  <a:cs typeface="DSN SiRin" pitchFamily="2" charset="-34"/>
                </a:rPr>
                <a:t>เศรษฐกิจฐานรากมั่นคง ชุมชนพึ่งตนเองได้ภายในปี 2565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530002" y="6374364"/>
              <a:ext cx="170591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DSN MonTaNa" pitchFamily="2" charset="-34"/>
                  <a:cs typeface="DSN MonTaNa" pitchFamily="2" charset="-34"/>
                </a:rPr>
                <a:t>Change for Good</a:t>
              </a:r>
              <a:endParaRPr lang="th-TH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7459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6255133" y="1545780"/>
            <a:ext cx="5588172" cy="3733800"/>
          </a:xfrm>
          <a:prstGeom prst="roundRect">
            <a:avLst>
              <a:gd name="adj" fmla="val 6016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334264" y="1545780"/>
            <a:ext cx="5588172" cy="3733800"/>
          </a:xfrm>
          <a:prstGeom prst="roundRect">
            <a:avLst>
              <a:gd name="adj" fmla="val 6016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556105" y="1831506"/>
            <a:ext cx="514449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>
              <a:lnSpc>
                <a:spcPct val="85000"/>
              </a:lnSpc>
              <a:spcAft>
                <a:spcPts val="0"/>
              </a:spcAft>
              <a:tabLst>
                <a:tab pos="180340" algn="l"/>
                <a:tab pos="540385" algn="l"/>
                <a:tab pos="810260" algn="l"/>
              </a:tabLst>
            </a:pP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1. เชิง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ปริมาณ</a:t>
            </a:r>
            <a:endParaRPr lang="en-US" sz="2400" b="1" dirty="0" smtClean="0"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thaiDist">
              <a:lnSpc>
                <a:spcPct val="85000"/>
              </a:lnSpc>
              <a:spcAft>
                <a:spcPts val="0"/>
              </a:spcAft>
              <a:tabLst>
                <a:tab pos="180340" algn="l"/>
                <a:tab pos="810260" algn="l"/>
              </a:tabLst>
            </a:pP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		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1.1 มี</a:t>
            </a:r>
            <a:r>
              <a:rPr lang="th-TH" sz="2400" b="1" spc="-2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พื้นที่</a:t>
            </a:r>
            <a:r>
              <a:rPr lang="th-TH" sz="2400" b="1" spc="-2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ต้นแบบการพัฒนาคุณภาพชีวิตตามหลักทฤษฎีใหม่รูปแบบประยุกต์ “โคก หนอง นา โมเดล” </a:t>
            </a:r>
            <a:endParaRPr lang="th-TH" sz="2400" b="1" spc="-20" dirty="0" smtClean="0"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thaiDist">
              <a:lnSpc>
                <a:spcPct val="85000"/>
              </a:lnSpc>
              <a:spcAft>
                <a:spcPts val="0"/>
              </a:spcAft>
              <a:tabLst>
                <a:tab pos="180340" algn="l"/>
                <a:tab pos="810260" algn="l"/>
              </a:tabLst>
            </a:pPr>
            <a:r>
              <a:rPr lang="th-TH" sz="2400" b="1" spc="-2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จำนวน </a:t>
            </a:r>
            <a:r>
              <a:rPr lang="th-TH" sz="2400" b="1" spc="-2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๑๑ แห่ง 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และมีจุดขยายผล จำนวน ๒๒ แห่ง</a:t>
            </a:r>
            <a:endParaRPr lang="en-US" sz="2400" b="1" dirty="0" smtClean="0"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thaiDist">
              <a:lnSpc>
                <a:spcPct val="85000"/>
              </a:lnSpc>
              <a:spcAft>
                <a:spcPts val="0"/>
              </a:spcAft>
              <a:tabLst>
                <a:tab pos="180340" algn="l"/>
                <a:tab pos="810260" algn="l"/>
              </a:tabLst>
            </a:pPr>
            <a:r>
              <a:rPr lang="en-US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		</a:t>
            </a:r>
            <a:r>
              <a:rPr lang="en-US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1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.</a:t>
            </a:r>
            <a:r>
              <a:rPr lang="en-US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2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ครัวเรือนต้นแบบ ได้รับการส่งเสริมพัฒนาอาชีพ</a:t>
            </a:r>
            <a:r>
              <a:rPr lang="th-TH" sz="2400" b="1" spc="-2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ตามหลักทฤษฎีใหม่รูปแบบประยุกต์ “โคก หนอง นา โมเดล”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จำนวน 1,500 คน</a:t>
            </a:r>
            <a:endParaRPr lang="en-US" sz="2400" b="1" dirty="0" smtClean="0"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thaiDist">
              <a:lnSpc>
                <a:spcPct val="85000"/>
              </a:lnSpc>
              <a:spcAft>
                <a:spcPts val="0"/>
              </a:spcAft>
              <a:tabLst>
                <a:tab pos="540385" algn="l"/>
                <a:tab pos="810260" algn="l"/>
              </a:tabLst>
            </a:pP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		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1.3 ประชาชนที่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ได้รับผลกระทบ</a:t>
            </a:r>
            <a:r>
              <a:rPr lang="th-TH" sz="2400" b="1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จาก</a:t>
            </a:r>
            <a:r>
              <a:rPr lang="th-TH" sz="2400" b="1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วิกฤตการณ์แพร่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ระบา</a:t>
            </a:r>
            <a:r>
              <a:rPr lang="th-TH" sz="2400" b="1" spc="-2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ดของ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ไวรัสโคโรนา </a:t>
            </a:r>
            <a:r>
              <a:rPr lang="en-US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2019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(</a:t>
            </a:r>
            <a:r>
              <a:rPr lang="en-US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COVID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-</a:t>
            </a:r>
            <a:r>
              <a:rPr lang="en-US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19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) </a:t>
            </a:r>
            <a:r>
              <a:rPr lang="th-TH" sz="2400" b="1" spc="-2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มีงาน</a:t>
            </a:r>
            <a:r>
              <a:rPr lang="th-TH" sz="2400" b="1" spc="-20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ทำ      ใน</a:t>
            </a:r>
            <a:r>
              <a:rPr lang="th-TH" sz="2400" b="1" spc="-20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ระยะสั้น 5 เดือน จำนวน 99 คน</a:t>
            </a:r>
            <a:endParaRPr lang="en-US" sz="2400" b="1" dirty="0"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6429305" y="1836681"/>
            <a:ext cx="5218409" cy="2917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>
              <a:lnSpc>
                <a:spcPct val="85000"/>
              </a:lnSpc>
              <a:spcAft>
                <a:spcPts val="0"/>
              </a:spcAft>
              <a:tabLst>
                <a:tab pos="180340" algn="l"/>
                <a:tab pos="540385" algn="l"/>
                <a:tab pos="810260" algn="l"/>
              </a:tabLst>
            </a:pPr>
            <a:r>
              <a:rPr lang="th-TH" sz="2400" b="1" dirty="0" smtClean="0">
                <a:latin typeface="TH SarabunIT๙" panose="020B0500040200020003" pitchFamily="34" charset="-34"/>
                <a:ea typeface="Angsana New" panose="02020603050405020304" pitchFamily="18" charset="-34"/>
                <a:cs typeface="TH SarabunIT๙" panose="020B0500040200020003" pitchFamily="34" charset="-34"/>
              </a:rPr>
              <a:t>2. เชิง</a:t>
            </a:r>
            <a:r>
              <a:rPr lang="th-TH" sz="2400" b="1" dirty="0">
                <a:latin typeface="TH SarabunIT๙" panose="020B0500040200020003" pitchFamily="34" charset="-34"/>
                <a:ea typeface="Angsana New" panose="02020603050405020304" pitchFamily="18" charset="-34"/>
                <a:cs typeface="TH SarabunIT๙" panose="020B0500040200020003" pitchFamily="34" charset="-34"/>
              </a:rPr>
              <a:t>คุณภาพ</a:t>
            </a:r>
            <a:endParaRPr lang="en-US" sz="2400" b="1" dirty="0" smtClean="0"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thaiDist">
              <a:lnSpc>
                <a:spcPct val="85000"/>
              </a:lnSpc>
              <a:spcAft>
                <a:spcPts val="0"/>
              </a:spcAft>
              <a:tabLst>
                <a:tab pos="180340" algn="l"/>
                <a:tab pos="810260" algn="l"/>
              </a:tabLst>
            </a:pP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		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2.1 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ศูนย์ศึกษาและพัฒนาชุมชน จำนวน ๑๑ แห่ง และจุดขยายผล จำนวน ๒๒ 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แห่ง มี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ศักยภาพในการรองรับการฝึกอบรม และสนับสนุนกิจกรรมการพัฒนาหมู่บ้านเศรษฐกิจพอเพียง เพื่อการแก้ไขวิกฤตประเทศ</a:t>
            </a:r>
            <a:endParaRPr lang="en-US" sz="2400" b="1" dirty="0" smtClean="0"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  <a:p>
            <a:pPr algn="thaiDist">
              <a:lnSpc>
                <a:spcPct val="85000"/>
              </a:lnSpc>
              <a:spcAft>
                <a:spcPts val="0"/>
              </a:spcAft>
              <a:tabLst>
                <a:tab pos="180340" algn="l"/>
                <a:tab pos="810260" algn="l"/>
              </a:tabLst>
            </a:pPr>
            <a:r>
              <a:rPr lang="en-US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		</a:t>
            </a:r>
            <a:r>
              <a:rPr lang="en-US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2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.</a:t>
            </a:r>
            <a:r>
              <a:rPr lang="en-US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2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 ครัวเรือนต้นแบบ จำนวน 1,500 คน มีความมั่นคงทางอาหาร มีภูมิคุ้มกัน และเป็นแกนนำขยายผลในการพัฒนาคุณภาพชีวิตามหลักทฤษฎีใหม่รูปแบบ</a:t>
            </a:r>
            <a:r>
              <a:rPr lang="th-TH" sz="2400" b="1" dirty="0" smtClean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ประยุกต์     </a:t>
            </a:r>
            <a:r>
              <a:rPr lang="th-TH" sz="2400" b="1" dirty="0">
                <a:latin typeface="TH SarabunIT๙" panose="020B0500040200020003" pitchFamily="34" charset="-34"/>
                <a:ea typeface="Times New Roman" panose="02020603050405020304" pitchFamily="18" charset="0"/>
                <a:cs typeface="TH SarabunIT๙" panose="020B0500040200020003" pitchFamily="34" charset="-34"/>
              </a:rPr>
              <a:t>“โคก หนอง นา โมเดล” </a:t>
            </a:r>
            <a:endParaRPr lang="en-US" sz="2400" b="1" dirty="0">
              <a:effectLst/>
              <a:latin typeface="TH SarabunIT๙" panose="020B0500040200020003" pitchFamily="34" charset="-34"/>
              <a:ea typeface="Times New Roman" panose="02020603050405020304" pitchFamily="18" charset="0"/>
              <a:cs typeface="TH SarabunIT๙" panose="020B0500040200020003" pitchFamily="34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922436" y="-25161"/>
            <a:ext cx="6269564" cy="1033273"/>
            <a:chOff x="836393" y="-47981"/>
            <a:chExt cx="6053858" cy="1033273"/>
          </a:xfrm>
        </p:grpSpPr>
        <p:sp>
          <p:nvSpPr>
            <p:cNvPr id="6" name="Flowchart: Manual Input 5"/>
            <p:cNvSpPr/>
            <p:nvPr/>
          </p:nvSpPr>
          <p:spPr>
            <a:xfrm flipV="1">
              <a:off x="1382146" y="0"/>
              <a:ext cx="5508105" cy="985292"/>
            </a:xfrm>
            <a:prstGeom prst="flowChartManualInpu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lowchart: Manual Input 6"/>
            <p:cNvSpPr/>
            <p:nvPr/>
          </p:nvSpPr>
          <p:spPr>
            <a:xfrm flipH="1" flipV="1">
              <a:off x="1382144" y="-22820"/>
              <a:ext cx="5508105" cy="985292"/>
            </a:xfrm>
            <a:prstGeom prst="flowChartManualInpu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721867" y="-47981"/>
              <a:ext cx="5168382" cy="8302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Bef>
                  <a:spcPts val="600"/>
                </a:spcBef>
                <a:tabLst>
                  <a:tab pos="1350645" algn="l"/>
                </a:tabLst>
              </a:pPr>
              <a:r>
                <a:rPr lang="th-TH" sz="4400" b="1" dirty="0" smtClean="0">
                  <a:solidFill>
                    <a:schemeClr val="bg1"/>
                  </a:solidFill>
                  <a:latin typeface="TH SarabunIT๙" pitchFamily="34" charset="-34"/>
                  <a:ea typeface="Times New Roman" panose="02020603050405020304" pitchFamily="18" charset="0"/>
                  <a:cs typeface="TH SarabunIT๙" pitchFamily="34" charset="-34"/>
                </a:rPr>
                <a:t> </a:t>
              </a:r>
              <a:r>
                <a:rPr lang="en-US" sz="4400" b="1" dirty="0" smtClean="0">
                  <a:solidFill>
                    <a:schemeClr val="bg1"/>
                  </a:solidFill>
                  <a:latin typeface="TH SarabunIT๙" pitchFamily="34" charset="-34"/>
                  <a:ea typeface="Times New Roman" panose="02020603050405020304" pitchFamily="18" charset="0"/>
                  <a:cs typeface="TH SarabunIT๙" pitchFamily="34" charset="-34"/>
                </a:rPr>
                <a:t>6</a:t>
              </a:r>
              <a:r>
                <a:rPr lang="th-TH" sz="4400" b="1" dirty="0" smtClean="0">
                  <a:solidFill>
                    <a:schemeClr val="bg1"/>
                  </a:solidFill>
                  <a:latin typeface="TH SarabunIT๙" pitchFamily="34" charset="-34"/>
                  <a:ea typeface="Times New Roman" panose="02020603050405020304" pitchFamily="18" charset="0"/>
                  <a:cs typeface="TH SarabunIT๙" pitchFamily="34" charset="-34"/>
                </a:rPr>
                <a:t>.</a:t>
              </a:r>
              <a:r>
                <a:rPr lang="th-TH" sz="4400" b="1" dirty="0">
                  <a:solidFill>
                    <a:schemeClr val="bg1"/>
                  </a:solidFill>
                  <a:latin typeface="TH SarabunIT๙" pitchFamily="34" charset="-34"/>
                  <a:ea typeface="Times New Roman" panose="02020603050405020304" pitchFamily="18" charset="0"/>
                  <a:cs typeface="TH SarabunIT๙" pitchFamily="34" charset="-34"/>
                </a:rPr>
                <a:t>ตัวชี้วัดผลสำเร็จของโครงการ</a:t>
              </a:r>
              <a:endParaRPr lang="en-US" sz="4000" dirty="0">
                <a:solidFill>
                  <a:schemeClr val="bg1"/>
                </a:solidFill>
                <a:latin typeface="TH SarabunIT๙" pitchFamily="34" charset="-34"/>
                <a:ea typeface="Times New Roman" panose="02020603050405020304" pitchFamily="18" charset="0"/>
                <a:cs typeface="TH SarabunIT๙" pitchFamily="34" charset="-34"/>
              </a:endParaRPr>
            </a:p>
          </p:txBody>
        </p:sp>
        <p:sp>
          <p:nvSpPr>
            <p:cNvPr id="9" name="Flowchart: Connector 8"/>
            <p:cNvSpPr/>
            <p:nvPr/>
          </p:nvSpPr>
          <p:spPr>
            <a:xfrm>
              <a:off x="836393" y="-22820"/>
              <a:ext cx="978863" cy="985292"/>
            </a:xfrm>
            <a:prstGeom prst="flowChartConnector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929780" y="66353"/>
              <a:ext cx="792088" cy="803499"/>
              <a:chOff x="-2412776" y="469825"/>
              <a:chExt cx="792088" cy="803499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-2412776" y="469825"/>
                <a:ext cx="792088" cy="80349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2" name="Picture 11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2370857" y="517449"/>
                <a:ext cx="708249" cy="708249"/>
              </a:xfrm>
              <a:prstGeom prst="rect">
                <a:avLst/>
              </a:prstGeom>
              <a:effectLst/>
            </p:spPr>
          </p:pic>
        </p:grpSp>
      </p:grpSp>
      <p:grpSp>
        <p:nvGrpSpPr>
          <p:cNvPr id="17" name="Group 16"/>
          <p:cNvGrpSpPr/>
          <p:nvPr/>
        </p:nvGrpSpPr>
        <p:grpSpPr>
          <a:xfrm>
            <a:off x="-6" y="6374364"/>
            <a:ext cx="12192006" cy="483636"/>
            <a:chOff x="-6" y="6374364"/>
            <a:chExt cx="12192006" cy="483636"/>
          </a:xfrm>
        </p:grpSpPr>
        <p:sp>
          <p:nvSpPr>
            <p:cNvPr id="18" name="Rectangle 17"/>
            <p:cNvSpPr/>
            <p:nvPr/>
          </p:nvSpPr>
          <p:spPr>
            <a:xfrm>
              <a:off x="-6" y="6396990"/>
              <a:ext cx="12192006" cy="46101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196779" y="6429983"/>
              <a:ext cx="341632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h-TH" sz="1600" dirty="0" smtClean="0">
                  <a:solidFill>
                    <a:schemeClr val="bg1"/>
                  </a:solidFill>
                  <a:latin typeface="DSN SiRin" pitchFamily="2" charset="-34"/>
                  <a:cs typeface="DSN SiRin" pitchFamily="2" charset="-34"/>
                </a:rPr>
                <a:t>เศรษฐกิจฐานรากมั่นคง ชุมชนพึ่งตนเองได้ภายในปี 2565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530002" y="6374364"/>
              <a:ext cx="170591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DSN MonTaNa" pitchFamily="2" charset="-34"/>
                  <a:cs typeface="DSN MonTaNa" pitchFamily="2" charset="-34"/>
                </a:rPr>
                <a:t>Change for Good</a:t>
              </a:r>
              <a:endParaRPr lang="th-TH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MonTaNa" pitchFamily="2" charset="-34"/>
                <a:cs typeface="DSN MonTaNa" pitchFamily="2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5132307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3067</Words>
  <Application>Microsoft Office PowerPoint</Application>
  <PresentationFormat>Widescreen</PresentationFormat>
  <Paragraphs>377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Angsana New</vt:lpstr>
      <vt:lpstr>Arial</vt:lpstr>
      <vt:lpstr>Calibri</vt:lpstr>
      <vt:lpstr>Calibri Light</vt:lpstr>
      <vt:lpstr>Cordia New</vt:lpstr>
      <vt:lpstr>DSN MonTaNa</vt:lpstr>
      <vt:lpstr>DSN SiRin</vt:lpstr>
      <vt:lpstr>TH Niramit AS</vt:lpstr>
      <vt:lpstr>TH SarabunIT๙</vt:lpstr>
      <vt:lpstr>TH SarabunPSK</vt:lpstr>
      <vt:lpstr>Times New Roman</vt:lpstr>
      <vt:lpstr>ธีมของ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cdd</dc:creator>
  <cp:lastModifiedBy>HP</cp:lastModifiedBy>
  <cp:revision>93</cp:revision>
  <cp:lastPrinted>2020-04-17T04:05:10Z</cp:lastPrinted>
  <dcterms:created xsi:type="dcterms:W3CDTF">2020-04-15T03:11:59Z</dcterms:created>
  <dcterms:modified xsi:type="dcterms:W3CDTF">2020-04-17T04:25:58Z</dcterms:modified>
</cp:coreProperties>
</file>