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97" r:id="rId5"/>
    <p:sldId id="300" r:id="rId6"/>
    <p:sldId id="278" r:id="rId7"/>
    <p:sldId id="279" r:id="rId8"/>
    <p:sldId id="285" r:id="rId9"/>
    <p:sldId id="284" r:id="rId10"/>
    <p:sldId id="286" r:id="rId11"/>
    <p:sldId id="293" r:id="rId12"/>
    <p:sldId id="266" r:id="rId13"/>
    <p:sldId id="281" r:id="rId14"/>
    <p:sldId id="267" r:id="rId15"/>
    <p:sldId id="272" r:id="rId16"/>
    <p:sldId id="292" r:id="rId17"/>
    <p:sldId id="301" r:id="rId18"/>
    <p:sldId id="268" r:id="rId19"/>
    <p:sldId id="299" r:id="rId20"/>
    <p:sldId id="302" r:id="rId21"/>
    <p:sldId id="298" r:id="rId22"/>
    <p:sldId id="287" r:id="rId23"/>
    <p:sldId id="269" r:id="rId24"/>
    <p:sldId id="291" r:id="rId25"/>
    <p:sldId id="257" r:id="rId26"/>
    <p:sldId id="258" r:id="rId27"/>
    <p:sldId id="259" r:id="rId28"/>
    <p:sldId id="260" r:id="rId29"/>
    <p:sldId id="261" r:id="rId30"/>
    <p:sldId id="262" r:id="rId31"/>
    <p:sldId id="274" r:id="rId32"/>
    <p:sldId id="275" r:id="rId33"/>
    <p:sldId id="280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302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FDA47E-7452-4418-A7B9-602BFCAA517F}" type="datetimeFigureOut">
              <a:rPr lang="th-TH" smtClean="0"/>
              <a:t>14/01/63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A26F32-7CE7-4706-821B-1674EEA95E1E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1094879"/>
            <a:ext cx="7772400" cy="1470025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โคกหนองนา โมเดล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\Desktop\ภาพ 26122562\cd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6" y="4802212"/>
            <a:ext cx="14351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11760" y="5154662"/>
            <a:ext cx="6102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สำนักงานพัฒนาชุมชนอำเภอแก้งสนามนาง</a:t>
            </a:r>
            <a:endParaRPr lang="th-TH" sz="4000" cap="none" spc="0" dirty="0">
              <a:ln w="17780" cmpd="sng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7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9975" r="19663" b="10055"/>
          <a:stretch/>
        </p:blipFill>
        <p:spPr bwMode="auto">
          <a:xfrm>
            <a:off x="611560" y="116631"/>
            <a:ext cx="8136904" cy="665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51520" y="5364388"/>
            <a:ext cx="871296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dirty="0"/>
              <a:t>การประชุมเชิงปฏิบัติการสื่อสารทิศทางการพัฒนาชุมชน ประจำปี พ.ศ. 2563 และมอบแนวทางการขับเคลื่อนกิจกรรม/โครงการตามยุทธศาสตร์กรมการพัฒนาชุมชน ปีงบประมาณ พ.ศ. 2563</a:t>
            </a:r>
          </a:p>
        </p:txBody>
      </p:sp>
    </p:spTree>
    <p:extLst>
      <p:ext uri="{BB962C8B-B14F-4D97-AF65-F5344CB8AC3E}">
        <p14:creationId xmlns:p14="http://schemas.microsoft.com/office/powerpoint/2010/main" val="42342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3583" r="11123" b="9108"/>
          <a:stretch/>
        </p:blipFill>
        <p:spPr bwMode="auto">
          <a:xfrm>
            <a:off x="35496" y="188640"/>
            <a:ext cx="906002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56263" cy="1584176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หลุมขนมครกแบบพื้นที่ลุ่ม</a:t>
            </a:r>
            <a:br>
              <a:rPr lang="th-TH" dirty="0">
                <a:solidFill>
                  <a:srgbClr val="002060"/>
                </a:solidFill>
              </a:rPr>
            </a:br>
            <a:r>
              <a:rPr lang="th-TH" dirty="0">
                <a:solidFill>
                  <a:srgbClr val="002060"/>
                </a:solidFill>
              </a:rPr>
              <a:t>“โคก หนอง นา โมเดล</a:t>
            </a:r>
            <a:r>
              <a:rPr lang="th-TH" dirty="0" smtClean="0">
                <a:solidFill>
                  <a:srgbClr val="002060"/>
                </a:solidFill>
              </a:rPr>
              <a:t>”</a:t>
            </a:r>
            <a:endParaRPr lang="th-TH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19232" r="19412" b="15310"/>
          <a:stretch/>
        </p:blipFill>
        <p:spPr bwMode="auto">
          <a:xfrm>
            <a:off x="72008" y="1628800"/>
            <a:ext cx="896448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23528" y="72008"/>
            <a:ext cx="8568952" cy="6669360"/>
          </a:xfrm>
        </p:spPr>
        <p:txBody>
          <a:bodyPr/>
          <a:lstStyle/>
          <a:p>
            <a:pPr algn="l"/>
            <a:r>
              <a:rPr lang="th-TH" sz="4800" dirty="0"/>
              <a:t>การสร้างหลุมขนมครกในรูปแบบ </a:t>
            </a:r>
            <a:r>
              <a:rPr lang="th-TH" sz="4800" b="1" dirty="0"/>
              <a:t>“โคก หนอง นา โมเดล”</a:t>
            </a:r>
            <a:r>
              <a:rPr lang="th-TH" sz="4800" dirty="0"/>
              <a:t> เทคนิคการบริหารจัดการพื้นที่ ที่ผสมผสานระหว่างเกษตรทฤษฎีใหม่เข้ากับภูมิปัญญาท้องถิ่น ซึ่งทำได้ง่าย และช่วยเก็บน้ำได้จริง ทำให้เกษตรกรและชาวบ้านมีน้ำใช้ในฤดูแล้ง พอถึงฤดูฝนปัญหาน้ำไหลหลากสู่พื้นที่ด้านล่างก็บรรเทาเบาลงเมื่อคนในพื้นที่ต้นน้ำกักเก็บน้ำได้</a:t>
            </a:r>
          </a:p>
        </p:txBody>
      </p:sp>
    </p:spTree>
    <p:extLst>
      <p:ext uri="{BB962C8B-B14F-4D97-AF65-F5344CB8AC3E}">
        <p14:creationId xmlns:p14="http://schemas.microsoft.com/office/powerpoint/2010/main" val="35114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4070" cy="6669360"/>
          </a:xfrm>
        </p:spPr>
        <p:txBody>
          <a:bodyPr/>
          <a:lstStyle/>
          <a:p>
            <a:pPr algn="l"/>
            <a:r>
              <a:rPr lang="th-TH" sz="4400" b="1" u="sng" dirty="0">
                <a:solidFill>
                  <a:srgbClr val="FF0000"/>
                </a:solidFill>
              </a:rPr>
              <a:t>โคก</a:t>
            </a:r>
            <a:r>
              <a:rPr lang="th-TH" sz="4400" b="1" dirty="0"/>
              <a:t> </a:t>
            </a:r>
            <a:r>
              <a:rPr lang="th-TH" sz="4400" dirty="0"/>
              <a:t>สร้างโคกบนพื้นที่ของตนเอง จากการนำดินที่ได้จากการขุดหนอง นำมาถมเป็นโคกเพื่อสร้างที่อยู่อาศัย ปลูกผัก เลี้ยงสัตว์ รวมทั้งปลูกต้นไม้ตามแนวทางศาสตร์พระราชา คือ “ป่า 3 อย่าง ประโยชน์ 4 อย่าง</a:t>
            </a:r>
            <a:r>
              <a:rPr lang="th-TH" sz="4400" dirty="0">
                <a:solidFill>
                  <a:srgbClr val="FF0000"/>
                </a:solidFill>
              </a:rPr>
              <a:t>” เพื่อพอกิน เพื่อใช้สอยในครัวเรือนหรือพอใช้ และเพื่อสร้างที่อยู่อาศัยหรือพออยู่ จากนั้นประโยชน์อย่างที่ 4 คือ ช่วยสร้างสมดุลระบบนิเวศ</a:t>
            </a:r>
            <a:r>
              <a:rPr lang="th-TH" sz="4400" dirty="0"/>
              <a:t> เพราะใบไม้ที่ร่วงหล่นจะช่วยปกคลุมหน้าดิน ในขณะที่รากจำนวนมากช่วยดูดซับน้ำฝน เพื่อกักเก็บน้ำไว้ใต้โคกเป็นน้ำใต้ดินเพิ่มความชุ่มชื้น</a:t>
            </a:r>
          </a:p>
        </p:txBody>
      </p:sp>
    </p:spTree>
    <p:extLst>
      <p:ext uri="{BB962C8B-B14F-4D97-AF65-F5344CB8AC3E}">
        <p14:creationId xmlns:p14="http://schemas.microsoft.com/office/powerpoint/2010/main" val="27945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904656"/>
          </a:xfrm>
        </p:spPr>
        <p:txBody>
          <a:bodyPr>
            <a:noAutofit/>
          </a:bodyPr>
          <a:lstStyle/>
          <a:p>
            <a:pPr algn="ctr" fontAlgn="base"/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“ไม้ 3 อย่าง ประโยชน์ 4 อย่าง” </a:t>
            </a:r>
            <a:endParaRPr lang="th-TH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ase">
              <a:buNone/>
            </a:pPr>
            <a:r>
              <a:rPr lang="th-TH" sz="4000" b="1" u="sng" dirty="0" smtClean="0">
                <a:solidFill>
                  <a:srgbClr val="FF0000"/>
                </a:solidFill>
              </a:rPr>
              <a:t>ไม้ </a:t>
            </a:r>
            <a:r>
              <a:rPr lang="th-TH" sz="4000" b="1" u="sng" dirty="0">
                <a:solidFill>
                  <a:srgbClr val="FF0000"/>
                </a:solidFill>
              </a:rPr>
              <a:t>3 อย่าง ได้แก่</a:t>
            </a:r>
            <a:r>
              <a:rPr lang="th-TH" sz="4000" dirty="0"/>
              <a:t>  </a:t>
            </a:r>
            <a:endParaRPr lang="th-TH" sz="4000" dirty="0" smtClean="0"/>
          </a:p>
          <a:p>
            <a:pPr marL="0" indent="0" fontAlgn="base">
              <a:buNone/>
            </a:pPr>
            <a:r>
              <a:rPr lang="th-TH" sz="4000" dirty="0" smtClean="0"/>
              <a:t>1</a:t>
            </a:r>
            <a:r>
              <a:rPr lang="th-TH" sz="4000" dirty="0"/>
              <a:t>. ไม้ใช้สอย  คือ ไม้โตเร็ว สำหรับใช้ในครัวเรือน เช่น สะเดา  </a:t>
            </a:r>
            <a:r>
              <a:rPr lang="th-TH" sz="4000" dirty="0" smtClean="0"/>
              <a:t>ไผ่ </a:t>
            </a:r>
            <a:r>
              <a:rPr lang="th-TH" sz="4000" dirty="0"/>
              <a:t>,</a:t>
            </a:r>
            <a:r>
              <a:rPr lang="th-TH" sz="4000" dirty="0" smtClean="0"/>
              <a:t>กระถิน</a:t>
            </a:r>
            <a:r>
              <a:rPr lang="th-TH" sz="4000" dirty="0"/>
              <a:t> </a:t>
            </a:r>
            <a:endParaRPr lang="th-TH" sz="4000" dirty="0" smtClean="0"/>
          </a:p>
          <a:p>
            <a:pPr marL="0" indent="0" fontAlgn="base">
              <a:buNone/>
            </a:pPr>
            <a:r>
              <a:rPr lang="th-TH" sz="4000" dirty="0" smtClean="0"/>
              <a:t>2</a:t>
            </a:r>
            <a:r>
              <a:rPr lang="th-TH" sz="4000" dirty="0"/>
              <a:t>. ไม้กินได้ เช่น มะม่วง ผักกินใบต่างๆ และ </a:t>
            </a:r>
            <a:endParaRPr lang="th-TH" sz="4000" dirty="0" smtClean="0"/>
          </a:p>
          <a:p>
            <a:pPr marL="0" indent="0" fontAlgn="base">
              <a:buNone/>
            </a:pPr>
            <a:r>
              <a:rPr lang="th-TH" sz="4000" dirty="0" smtClean="0"/>
              <a:t>3</a:t>
            </a:r>
            <a:r>
              <a:rPr lang="th-TH" sz="4000" dirty="0"/>
              <a:t>. ไม้เศรษฐกิจ ได้แก่ ไม้ที่ปลูกเพื่อจำหน่าย เช่น ไม้สัก เป็น</a:t>
            </a:r>
            <a:r>
              <a:rPr lang="th-TH" sz="4000" dirty="0" smtClean="0"/>
              <a:t>ต้น</a:t>
            </a:r>
          </a:p>
          <a:p>
            <a:pPr fontAlgn="base"/>
            <a:endParaRPr lang="th-TH" sz="1400" dirty="0"/>
          </a:p>
          <a:p>
            <a:pPr marL="0" indent="0">
              <a:buNone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5605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FF0000"/>
                </a:solidFill>
              </a:rPr>
              <a:t>ประโยชน์ 4 อย่างคือ </a:t>
            </a:r>
          </a:p>
          <a:p>
            <a:pPr marL="0" indent="0">
              <a:buNone/>
            </a:pPr>
            <a:r>
              <a:rPr lang="th-TH" sz="4400" dirty="0" smtClean="0"/>
              <a:t>1. พอ</a:t>
            </a:r>
            <a:r>
              <a:rPr lang="th-TH" sz="4400" dirty="0"/>
              <a:t>กิน คือ มีผัก มีอาหารไว้กิน </a:t>
            </a:r>
            <a:endParaRPr lang="th-TH" sz="4400" dirty="0" smtClean="0"/>
          </a:p>
          <a:p>
            <a:pPr marL="0" indent="0">
              <a:buNone/>
            </a:pPr>
            <a:r>
              <a:rPr lang="th-TH" sz="4400" dirty="0" smtClean="0"/>
              <a:t>2</a:t>
            </a:r>
            <a:r>
              <a:rPr lang="th-TH" sz="4400" dirty="0"/>
              <a:t>. พออยู่ คือ สามารถตัดไม้ไปสร้างบ้าน ทำที่อยู่ได้ </a:t>
            </a:r>
            <a:endParaRPr lang="th-TH" sz="4400" dirty="0" smtClean="0"/>
          </a:p>
          <a:p>
            <a:pPr marL="0" indent="0">
              <a:buNone/>
            </a:pPr>
            <a:r>
              <a:rPr lang="th-TH" sz="4400" dirty="0" smtClean="0"/>
              <a:t>3</a:t>
            </a:r>
            <a:r>
              <a:rPr lang="th-TH" sz="4400" dirty="0"/>
              <a:t>. พอใช้ คือ มีไว้ใช้สอยในครัวเรือน ใช้เป็นยาและสมุนไพร ใช้เป็นฟืน เป็นเครื่องมือใช้ สอยในบ้าน </a:t>
            </a:r>
            <a:endParaRPr lang="th-TH" sz="4400" dirty="0" smtClean="0"/>
          </a:p>
          <a:p>
            <a:pPr marL="0" indent="0">
              <a:buNone/>
            </a:pPr>
            <a:r>
              <a:rPr lang="th-TH" sz="4400" dirty="0" smtClean="0"/>
              <a:t>4</a:t>
            </a:r>
            <a:r>
              <a:rPr lang="th-TH" sz="4400" dirty="0"/>
              <a:t>. พอร่มเย็น มีความสมบูรณ์ และ</a:t>
            </a:r>
            <a:r>
              <a:rPr lang="th-TH" sz="4400" dirty="0" smtClean="0"/>
              <a:t>ความสุข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8066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esktop\39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5480" r="2887" b="5480"/>
          <a:stretch/>
        </p:blipFill>
        <p:spPr bwMode="auto">
          <a:xfrm>
            <a:off x="35496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6264696"/>
          </a:xfrm>
        </p:spPr>
        <p:txBody>
          <a:bodyPr/>
          <a:lstStyle/>
          <a:p>
            <a:pPr algn="l"/>
            <a:r>
              <a:rPr lang="th-TH" b="1" u="sng" dirty="0">
                <a:solidFill>
                  <a:srgbClr val="FF0000"/>
                </a:solidFill>
              </a:rPr>
              <a:t>หนอง</a:t>
            </a:r>
            <a:r>
              <a:rPr lang="th-TH" b="1" dirty="0">
                <a:solidFill>
                  <a:srgbClr val="FF0000"/>
                </a:solidFill>
              </a:rPr>
              <a:t> </a:t>
            </a:r>
            <a:r>
              <a:rPr lang="th-TH" dirty="0"/>
              <a:t> ขุดหนอง รูปร่างคดโค้งอิสระ ไม่เป็นสี่เหลี่ยม เพื่อเก็บน้ำไว้ใช้ยามหน้าแล้งหรือจำเป็น และสามารถใช้เป็นที่รองรับน้ำยามน้ำท่วมหลาก และเป็นแหล่งที่อยู่อาศัยของปลา</a:t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2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64617" y="332656"/>
            <a:ext cx="8727863" cy="6336704"/>
          </a:xfrm>
        </p:spPr>
        <p:txBody>
          <a:bodyPr/>
          <a:lstStyle/>
          <a:p>
            <a:pPr algn="l"/>
            <a:r>
              <a:rPr lang="th-TH" sz="4800" dirty="0"/>
              <a:t>“การขุดหนอง ในหลวง รัชกาลที่ 9 ทรงให้หลักการคำนวณว่า โดยเฉลี่ยแล้วน้ำในหนองจะระเหยวันละ 1 เซนติเมตร ดังนั้น 1 ปี น้ำจะระเหยประมาณ 3.6 เมตร เราจึงควรขุดสระเผื่อไว้ ให้มีความลึก 4-8 เมตร เพื่อให้มีน้ำพอเพียงสำหรับการทำการเกษตรตลอดทั้งปี”</a:t>
            </a:r>
          </a:p>
        </p:txBody>
      </p:sp>
    </p:spTree>
    <p:extLst>
      <p:ext uri="{BB962C8B-B14F-4D97-AF65-F5344CB8AC3E}">
        <p14:creationId xmlns:p14="http://schemas.microsoft.com/office/powerpoint/2010/main" val="3508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14129" r="24265" b="11003"/>
          <a:stretch/>
        </p:blipFill>
        <p:spPr bwMode="auto">
          <a:xfrm>
            <a:off x="107504" y="20899"/>
            <a:ext cx="8928992" cy="686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403648" y="643320"/>
            <a:ext cx="6548264" cy="893961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">
              <a:avLst/>
            </a:prstTxWarp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องค์การสหประชาชาติ</a:t>
            </a:r>
            <a:endParaRPr lang="th-TH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3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2finaledi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" y="116632"/>
            <a:ext cx="910901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336704"/>
          </a:xfrm>
        </p:spPr>
        <p:txBody>
          <a:bodyPr/>
          <a:lstStyle/>
          <a:p>
            <a:pPr algn="l"/>
            <a:r>
              <a:rPr lang="th-TH" sz="4800" b="1" u="sng" dirty="0">
                <a:solidFill>
                  <a:srgbClr val="FF0000"/>
                </a:solidFill>
              </a:rPr>
              <a:t>นา</a:t>
            </a:r>
            <a:r>
              <a:rPr lang="th-TH" sz="4800" dirty="0"/>
              <a:t>  ยกหัวคันนาให้กว้างและสูงอย่างน้อย 1 เมตร ธรรมชาติของข้าวจะทะลึ่งน้ำไม่จมน้ำตาย เพื่อเพิ่มพื้นที่กักเก็บน้ำไว้ในนา ขุดร่องใกล้หัวคันนา เป็นที่อยู่ของปลา ปู ปั้นหัวคันนาให้มีความกว้างมากพอที่จะปลูกต้นไม้  พืชผัก ให้มีรากยึดเหนี่ยวคันนา  และเพิ่มพื้นที่ทำกิน</a:t>
            </a:r>
          </a:p>
        </p:txBody>
      </p:sp>
    </p:spTree>
    <p:extLst>
      <p:ext uri="{BB962C8B-B14F-4D97-AF65-F5344CB8AC3E}">
        <p14:creationId xmlns:p14="http://schemas.microsoft.com/office/powerpoint/2010/main" val="30288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 descr="C:\Users\Administrator\Desktop\20191108-CSR01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1" y="44624"/>
            <a:ext cx="914942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179512" y="2852936"/>
            <a:ext cx="8640960" cy="1054250"/>
          </a:xfrm>
        </p:spPr>
        <p:txBody>
          <a:bodyPr/>
          <a:lstStyle/>
          <a:p>
            <a:pPr algn="l"/>
            <a:r>
              <a:rPr lang="th-TH" sz="4000" b="1" u="sng" dirty="0">
                <a:solidFill>
                  <a:srgbClr val="FF0000"/>
                </a:solidFill>
              </a:rPr>
              <a:t>คลองไส้ไก่</a:t>
            </a:r>
            <a:r>
              <a:rPr lang="th-TH" sz="4000" dirty="0"/>
              <a:t> ช่วยระบายน้ำรอบพื้นที่ โดยขุดให้มีลักษณะคดเคี้ยว เพื่อให้น้ำไหลได้ทั่วถึงตลอดทั้งพื้นที่เพื่อใช้ทำการเกษตรและช่วยเพิ่มความชุ่มชื้นให้กับผืนดินและต้นไม้</a:t>
            </a:r>
            <a:r>
              <a:rPr lang="th-TH" sz="4000" dirty="0" smtClean="0"/>
              <a:t>โดยรอบ</a:t>
            </a:r>
            <a:r>
              <a:rPr lang="th-TH" sz="4000" dirty="0"/>
              <a:t/>
            </a:r>
            <a:br>
              <a:rPr lang="th-TH" sz="4000" dirty="0"/>
            </a:b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b="1" u="sng" dirty="0" smtClean="0">
                <a:solidFill>
                  <a:srgbClr val="FF0000"/>
                </a:solidFill>
              </a:rPr>
              <a:t>ฝาย</a:t>
            </a:r>
            <a:r>
              <a:rPr lang="th-TH" sz="4000" b="1" u="sng" dirty="0">
                <a:solidFill>
                  <a:srgbClr val="FF0000"/>
                </a:solidFill>
              </a:rPr>
              <a:t>ชะลอน้ำ</a:t>
            </a:r>
            <a:r>
              <a:rPr lang="th-TH" sz="4000" dirty="0"/>
              <a:t> ช่วยชะลอและกักเก็บน้ำจากต้นน้ำไว้ในพื้นที่ เพื่อไม่ให้น้ำหลากลงมาสร้างความเสียหายกับพื้นที่ลุ่มด้านล่างและช่วยกักตะกอนดินไม่ให้ลงมาสะสมในหนอง คลอง บึง หรือเขื่อน นอกจากนั้น สำหรับพื้นที่กลางน้ำฝายชะลอน้ำยังช่วยยกระดับน้ำเพื่อเก็บไว้ในพื้นที่อีกด้วย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20204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20191108-CSR01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75"/>
            <a:ext cx="9001000" cy="67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D:\stefan 63\ศกพพ 63\33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8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stefan 63\ศกพพ 63\33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" y="0"/>
            <a:ext cx="912823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D:\stefan 63\ศกพพ 63\33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22"/>
            <a:ext cx="9144000" cy="67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D:\stefan 63\ศกพพ 63\33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912823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 descr="D:\stefan 63\ศกพพ 63\33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9" t="13948" r="25874" b="10146"/>
          <a:stretch/>
        </p:blipFill>
        <p:spPr bwMode="auto">
          <a:xfrm>
            <a:off x="107504" y="105212"/>
            <a:ext cx="8928992" cy="670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 descr="D:\stefan 63\ศกพพ 63\33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3" y="-6490"/>
            <a:ext cx="9150424" cy="68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6957" y="188640"/>
            <a:ext cx="8424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สรุปผลการมอบนโยบายการดำเนินงาน โคก หนอง นา โมเดล จากผู้อำนวยการกองแผนงาน ให้ทุกอำเภอรับทราบและถือปฏิบัติ ดังนี้ </a:t>
            </a:r>
            <a:r>
              <a:rPr lang="th-TH" sz="3200" dirty="0" smtClean="0"/>
              <a:t>	-การ</a:t>
            </a:r>
            <a:r>
              <a:rPr lang="th-TH" sz="3200" dirty="0"/>
              <a:t>ดำเนินงานในปี </a:t>
            </a:r>
            <a:r>
              <a:rPr lang="en-US" sz="3200" dirty="0"/>
              <a:t>2563 : </a:t>
            </a:r>
            <a:r>
              <a:rPr lang="th-TH" sz="3200" dirty="0"/>
              <a:t>ดำเนินการโดยไม่มีงบประมาณ </a:t>
            </a:r>
            <a:endParaRPr lang="th-TH" sz="3200" dirty="0" smtClean="0"/>
          </a:p>
          <a:p>
            <a:r>
              <a:rPr lang="th-TH" sz="3200" dirty="0"/>
              <a:t>	</a:t>
            </a:r>
            <a:r>
              <a:rPr lang="th-TH" sz="3200" dirty="0" smtClean="0"/>
              <a:t>-เป็น</a:t>
            </a:r>
            <a:r>
              <a:rPr lang="th-TH" sz="3200" dirty="0"/>
              <a:t>ลักษณะในการเตรียมความพร้อมสู่การเป็นต้นแบบ ดำเนินการหมู่บ้านละ </a:t>
            </a:r>
            <a:r>
              <a:rPr lang="en-US" sz="3200" dirty="0"/>
              <a:t>1</a:t>
            </a:r>
            <a:r>
              <a:rPr lang="th-TH" sz="3200" dirty="0"/>
              <a:t> ครัวเรือน ในหมู่บ้านเศรษฐกิจพอเพียงตั้งแต่ปี </a:t>
            </a:r>
            <a:r>
              <a:rPr lang="en-US" sz="3200" dirty="0" smtClean="0"/>
              <a:t>2552-2562</a:t>
            </a:r>
            <a:r>
              <a:rPr lang="th-TH" sz="3200" dirty="0" smtClean="0"/>
              <a:t> </a:t>
            </a:r>
            <a:r>
              <a:rPr lang="th-TH" sz="3200" dirty="0"/>
              <a:t>ทุก</a:t>
            </a:r>
            <a:r>
              <a:rPr lang="th-TH" sz="3200" dirty="0" smtClean="0"/>
              <a:t>หมู่</a:t>
            </a:r>
            <a:endParaRPr lang="en-US" sz="3200" dirty="0"/>
          </a:p>
          <a:p>
            <a:r>
              <a:rPr lang="th-TH" sz="3200" dirty="0" smtClean="0"/>
              <a:t>	-การ</a:t>
            </a:r>
            <a:r>
              <a:rPr lang="th-TH" sz="3200" dirty="0"/>
              <a:t>ดำเนินงานปี </a:t>
            </a:r>
            <a:r>
              <a:rPr lang="en-US" sz="3200" dirty="0"/>
              <a:t>2564 : </a:t>
            </a:r>
            <a:r>
              <a:rPr lang="th-TH" sz="3200" dirty="0"/>
              <a:t>กรมการพัฒนาชุมชนจัดทำเป็นโครงการเพื่อเสนอของบประมาณจากสำนักงบประมาณโดยมีทั้งส่วนที่เป็นงบดำเนินงานและงบลงทุน กำหนดเป้าหมายดำเนินการครอบคลุมทุกพื้นที่ ทุกหมู่บ้าน </a:t>
            </a:r>
            <a:endParaRPr lang="th-TH" sz="3200" dirty="0" smtClean="0"/>
          </a:p>
          <a:p>
            <a:r>
              <a:rPr lang="th-TH" sz="3200" dirty="0"/>
              <a:t>	</a:t>
            </a:r>
            <a:r>
              <a:rPr lang="th-TH" sz="3200" dirty="0" smtClean="0"/>
              <a:t>-โดย</a:t>
            </a:r>
            <a:r>
              <a:rPr lang="th-TH" sz="3200" dirty="0"/>
              <a:t>คัดเลือกครัวเรือนสมัครใจเพื่อเป็นครัวเรือน</a:t>
            </a:r>
            <a:r>
              <a:rPr lang="th-TH" sz="3200" dirty="0" smtClean="0"/>
              <a:t>ต้นแบบ(ใช้บ้าน</a:t>
            </a:r>
            <a:r>
              <a:rPr lang="th-TH" sz="3200" dirty="0"/>
              <a:t>ที่ดำเนินการในปี </a:t>
            </a:r>
            <a:r>
              <a:rPr lang="en-US" sz="3200" dirty="0"/>
              <a:t>2563</a:t>
            </a:r>
            <a:r>
              <a:rPr lang="th-TH" sz="3200" dirty="0"/>
              <a:t> ได้) โดยจะมีงบประมาณลงสนับสนุนในครัวเรือนต้นแบบ เป็นลักษณะงบลงทุน เช่น การขุดบ่อน้ำให้ในพื้นที่ เป็นต้น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91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69269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เงื่อนไขการคัดเลือก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/>
              <a:t>1.</a:t>
            </a:r>
            <a:r>
              <a:rPr lang="th-TH" sz="3200" dirty="0"/>
              <a:t>ครัวเรือนที่สนใจเข้าร่วมเป็นครัวเรือนต้นแบบ ต้องมีพื้นที่การดำเนินงานไม่ต่ำกว่า </a:t>
            </a:r>
            <a:r>
              <a:rPr lang="en-US" sz="3200" dirty="0"/>
              <a:t>1</a:t>
            </a:r>
            <a:r>
              <a:rPr lang="th-TH" sz="3200" dirty="0"/>
              <a:t> ไร่ โดยกำหนดตามแบบที่กรมการพัฒนาชุมชนจัดทำไว้ให้ </a:t>
            </a:r>
            <a:r>
              <a:rPr lang="en-US" sz="3200" dirty="0"/>
              <a:t>1/3/5</a:t>
            </a:r>
            <a:r>
              <a:rPr lang="th-TH" sz="3200" dirty="0"/>
              <a:t> ไร่ ตามกำหนด</a:t>
            </a:r>
            <a:endParaRPr lang="en-US" sz="3200" dirty="0"/>
          </a:p>
          <a:p>
            <a:r>
              <a:rPr lang="en-US" sz="3200" dirty="0"/>
              <a:t>2. </a:t>
            </a:r>
            <a:r>
              <a:rPr lang="th-TH" sz="3200" dirty="0"/>
              <a:t>ครัวเรือนดังกล่าว ต้องอยู่ในหมู่บ้านที่มีผู้ใหญ่บ้าน หากไม่ใช่ไม่สามารถของบประมาณสนับสนุนได้</a:t>
            </a:r>
            <a:endParaRPr lang="en-US" sz="3200" dirty="0"/>
          </a:p>
          <a:p>
            <a:r>
              <a:rPr lang="en-US" sz="3200" dirty="0" smtClean="0"/>
              <a:t>3.</a:t>
            </a:r>
            <a:r>
              <a:rPr lang="th-TH" sz="3200" dirty="0" smtClean="0"/>
              <a:t>ครัวเรือน</a:t>
            </a:r>
            <a:r>
              <a:rPr lang="th-TH" sz="3200" dirty="0"/>
              <a:t>ต้องทำหนังสืออนุญาตให้ใช้ประโยชน์ในที่ดินเพื่อการเป็นแหล่งเรียนรู้ ต้นแบบ เป็นลายลักษณ์อักษรมอบให้สำนักงานพัฒนาชุมชนอำเภอ</a:t>
            </a:r>
            <a:endParaRPr lang="en-US" sz="3200" dirty="0"/>
          </a:p>
          <a:p>
            <a:r>
              <a:rPr lang="en-US" sz="3200" dirty="0" smtClean="0"/>
              <a:t>4.</a:t>
            </a:r>
            <a:r>
              <a:rPr lang="th-TH" sz="3200" dirty="0"/>
              <a:t>กรณีเป็นที่สาธารณ สามารถทำได้โดยให้ใช้หนังสือยินยอม อนุญาตให้ใช้ที่ดินฯ</a:t>
            </a:r>
            <a:endParaRPr lang="en-US" sz="3200" dirty="0"/>
          </a:p>
          <a:p>
            <a:r>
              <a:rPr lang="en-US" sz="3200" dirty="0"/>
              <a:t>5. </a:t>
            </a:r>
            <a:r>
              <a:rPr lang="th-TH" sz="3200" dirty="0"/>
              <a:t>ผลประโยชน์จากการพัฒนาที่ดินแบบโคกหนองนา เป็นของครัวเรือน</a:t>
            </a:r>
          </a:p>
        </p:txBody>
      </p:sp>
    </p:spTree>
    <p:extLst>
      <p:ext uri="{BB962C8B-B14F-4D97-AF65-F5344CB8AC3E}">
        <p14:creationId xmlns:p14="http://schemas.microsoft.com/office/powerpoint/2010/main" val="35696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56263" cy="1054250"/>
          </a:xfrm>
        </p:spPr>
        <p:txBody>
          <a:bodyPr/>
          <a:lstStyle/>
          <a:p>
            <a:r>
              <a:rPr lang="th-TH" sz="16600" dirty="0" smtClean="0"/>
              <a:t>จบ</a:t>
            </a:r>
            <a:endParaRPr lang="th-TH" sz="16600" dirty="0"/>
          </a:p>
        </p:txBody>
      </p:sp>
    </p:spTree>
    <p:extLst>
      <p:ext uri="{BB962C8B-B14F-4D97-AF65-F5344CB8AC3E}">
        <p14:creationId xmlns:p14="http://schemas.microsoft.com/office/powerpoint/2010/main" val="31954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UNDP_TH_KingHon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09"/>
            <a:ext cx="8990625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/>
              <a:t>“โคก หนอง นา โมเดล”</a:t>
            </a:r>
            <a:r>
              <a:rPr lang="th-TH" sz="2800" dirty="0"/>
              <a:t> เป็นโมเดลต้นแบบที่สถาบันเศรษฐกิจพอเพียงและมูลนิธิกสิกรรมธรรมชาติได้น้อมนำพระราชดำรัสของในหลวงรัชกาลที่ 9 ในเรื่องเศรษฐกิจพอเพียงและเกษตรทฤษฎีใหม่มาใช้บริหารจัดการน้ำและพื้นที่ทำการเกษตร โดยมุ่งหวังที่จะสร้างจุดเปลี่ยนให้กับชุมชน ซึ่งแบ่งพื้นที่เป็นสัดส่วน 30 : 30 : 30 : 10 กล่าวคือ 30% แรกสำหรับแหล่งน้ำ ทั้งการขุดบ่อทำหนองและการขุดคลองไส้ไก่ที่ช่วยระบายน้ำรอบพื้นที่ อีก 30 % สำหรับปลูกข้าว และอีก 30% สำหรับไว้ทำโคกหรือป่า โดยปลูกผักไว้เป็นอาหาร ปลูกไม้ใช้สอย ปลูกยาสมุนไพร ส่วน 10% ที่เหลือ สำหรับเป็นที่อยู่อาศัยและเลี้ยงสัตว์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ศาสตร์ของพระราชา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23928" y="6147522"/>
            <a:ext cx="515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ดร.วิวัฒน์ </a:t>
            </a:r>
            <a:r>
              <a:rPr lang="th-TH" sz="2400" dirty="0" err="1"/>
              <a:t>ศัลย</a:t>
            </a:r>
            <a:r>
              <a:rPr lang="th-TH" sz="2400" dirty="0" smtClean="0"/>
              <a:t>กำธร อดีตประธานมูลนิธิ</a:t>
            </a:r>
            <a:r>
              <a:rPr lang="th-TH" sz="2400" dirty="0"/>
              <a:t>กสิกรรมธรรมชาติ  </a:t>
            </a:r>
          </a:p>
        </p:txBody>
      </p:sp>
    </p:spTree>
    <p:extLst>
      <p:ext uri="{BB962C8B-B14F-4D97-AF65-F5344CB8AC3E}">
        <p14:creationId xmlns:p14="http://schemas.microsoft.com/office/powerpoint/2010/main" val="477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บริหารจัดการน้ำด้วย โคก หนอง นา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         พระบาทสมเด็จพระบรมชน</a:t>
            </a:r>
            <a:r>
              <a:rPr lang="th-TH" dirty="0" err="1"/>
              <a:t>กาธิเบ</a:t>
            </a:r>
            <a:r>
              <a:rPr lang="th-TH" dirty="0"/>
              <a:t>ศร มหาภูมิพลอดุลยเดชมหาราช บรมนาถบพิตร ในหลวงรัชกาลที่ 9 พระองค์ท่านทรงเคยรับสั่งไว้ว่า </a:t>
            </a:r>
            <a:r>
              <a:rPr lang="th-TH" b="1" dirty="0"/>
              <a:t>‘น้ำคือชีวิต’</a:t>
            </a:r>
            <a:r>
              <a:rPr lang="th-TH" dirty="0"/>
              <a:t> ดังนั้น สิ่งหนึ่งที่เป็นความพิเศษของโคก หนอง นา โมเดล ก็คือการวางแผนเก็บน้ำไว้ใช้ตลอดทั้งปี </a:t>
            </a:r>
            <a:r>
              <a:rPr lang="th-TH" dirty="0">
                <a:solidFill>
                  <a:srgbClr val="FF0000"/>
                </a:solidFill>
              </a:rPr>
              <a:t>เพราะหากมีน้ำใช้แล้วก็จะอยู่ได้และประกอบอาชีพได้ ช่วยลดการเคลื่อนย้ายถิ่นฐานของประชากร </a:t>
            </a:r>
            <a:r>
              <a:rPr lang="th-TH" dirty="0"/>
              <a:t>อีกทั้งยังช่วยลดความแออัด ลดการแย่งพื้นที่ทำกินในเมืองใหญ่ ลดปัญหาสังคม ปัญหา</a:t>
            </a:r>
            <a:r>
              <a:rPr lang="th-TH" dirty="0" err="1"/>
              <a:t>ยาเสพติด</a:t>
            </a:r>
            <a:r>
              <a:rPr lang="th-TH" dirty="0"/>
              <a:t> ปัญหาความสกปรก และปัญหาชนบทล่มสลาย โครงการในพระราชดำริของพระองค์ท่านส่วนใหญ่จึงเป็นโครงการเรื่องน้ำ ดังนั้น โคก หนอง นา โมเดล ก็เช่นกัน ได้มีการนำหลักคิดในเรื่องนี้มาปรับใช้ ซึ่งไม่เพียงจะทำให้มีน้ำใช้ตลอดทั้งปีและไม่ต้องประสบปัญหาภัยแล้งแล้ว ยังช่วยลดปริมาณน้ำหลากที่จะเข้าท่วมพื้นที่ต่าง ๆ และลดการเกิดตะกอนดินทับถม เพราะมีพื้นที่กักเก็บน้ำเพียงพอและมีต้นไม้คอยดูดซับน้ำลงสู่ใต้ดิน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‘น้ำคือชีวิต’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10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756263" cy="1054250"/>
          </a:xfrm>
        </p:spPr>
        <p:txBody>
          <a:bodyPr/>
          <a:lstStyle/>
          <a:p>
            <a:r>
              <a:rPr lang="th-TH" dirty="0"/>
              <a:t> “…ควรจะปลูกต้นไม้ลงในใจคนเสียก่อน แล้วคนเหล่านั้นก็จะพากันปลูกต้นไม้ลงบนแผ่นดิน และรักษาต้นไม้ด้วยตนเอง…”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1680" y="764703"/>
            <a:ext cx="5846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พระราชดำรัสของในหลวง รัชกาลที่ 9</a:t>
            </a:r>
          </a:p>
        </p:txBody>
      </p:sp>
    </p:spTree>
    <p:extLst>
      <p:ext uri="{BB962C8B-B14F-4D97-AF65-F5344CB8AC3E}">
        <p14:creationId xmlns:p14="http://schemas.microsoft.com/office/powerpoint/2010/main" val="21549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4" t="11382" r="26188" b="14572"/>
          <a:stretch/>
        </p:blipFill>
        <p:spPr bwMode="auto">
          <a:xfrm>
            <a:off x="179513" y="44624"/>
            <a:ext cx="8856983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1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83568" y="332656"/>
            <a:ext cx="7745505" cy="387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/>
              <a:t>แผนยุทธศาสตร์การบริหารจัดการ</a:t>
            </a:r>
            <a:r>
              <a:rPr lang="th-TH" sz="2800" dirty="0" smtClean="0"/>
              <a:t>ทรัพยากรน้ำอย่าง</a:t>
            </a:r>
            <a:r>
              <a:rPr lang="th-TH" sz="2800" dirty="0"/>
              <a:t>เป็นระบบ </a:t>
            </a:r>
            <a:r>
              <a:rPr lang="th-TH" sz="2800" dirty="0">
                <a:solidFill>
                  <a:srgbClr val="FF0000"/>
                </a:solidFill>
              </a:rPr>
              <a:t>โดยในยุทธศาสตร์ที่ ๒ ของแผนยุทธศาสตร์ การบริหารจัดการ</a:t>
            </a:r>
            <a:r>
              <a:rPr lang="th-TH" sz="2800" dirty="0" smtClean="0">
                <a:solidFill>
                  <a:srgbClr val="FF0000"/>
                </a:solidFill>
              </a:rPr>
              <a:t>ทรัพยากร</a:t>
            </a:r>
            <a:r>
              <a:rPr lang="th-TH" sz="2800" dirty="0">
                <a:solidFill>
                  <a:srgbClr val="FF0000"/>
                </a:solidFill>
              </a:rPr>
              <a:t>น้ำ</a:t>
            </a:r>
            <a:r>
              <a:rPr lang="th-TH" sz="2800" dirty="0" smtClean="0">
                <a:solidFill>
                  <a:srgbClr val="FF0000"/>
                </a:solidFill>
              </a:rPr>
              <a:t>ของ</a:t>
            </a:r>
            <a:r>
              <a:rPr lang="th-TH" sz="2800" dirty="0">
                <a:solidFill>
                  <a:srgbClr val="FF0000"/>
                </a:solidFill>
              </a:rPr>
              <a:t>รัฐบาล </a:t>
            </a:r>
            <a:r>
              <a:rPr lang="th-TH" sz="2800" dirty="0"/>
              <a:t>ได้พูดถึงการสร้าง</a:t>
            </a:r>
            <a:r>
              <a:rPr lang="th-TH" sz="2800" dirty="0" smtClean="0"/>
              <a:t>แหล่ง</a:t>
            </a:r>
            <a:r>
              <a:rPr lang="th-TH" sz="2800" dirty="0"/>
              <a:t>น้ำ</a:t>
            </a:r>
            <a:r>
              <a:rPr lang="th-TH" sz="2800" dirty="0" smtClean="0"/>
              <a:t>ชุมชน สระ</a:t>
            </a:r>
            <a:r>
              <a:rPr lang="th-TH" sz="2800" dirty="0"/>
              <a:t>น้ำ</a:t>
            </a:r>
            <a:r>
              <a:rPr lang="th-TH" sz="2800" dirty="0" smtClean="0"/>
              <a:t>ใน</a:t>
            </a:r>
            <a:r>
              <a:rPr lang="th-TH" sz="2800" dirty="0"/>
              <a:t>ไร่</a:t>
            </a:r>
            <a:r>
              <a:rPr lang="th-TH" sz="2800" dirty="0" smtClean="0"/>
              <a:t>นา</a:t>
            </a:r>
            <a:r>
              <a:rPr lang="th-TH" sz="2800" dirty="0"/>
              <a:t>น้ำ</a:t>
            </a:r>
            <a:r>
              <a:rPr lang="th-TH" sz="2800" dirty="0" smtClean="0"/>
              <a:t>บาดาล</a:t>
            </a:r>
            <a:r>
              <a:rPr lang="th-TH" sz="2800" dirty="0"/>
              <a:t>การเกษตร </a:t>
            </a:r>
            <a:r>
              <a:rPr lang="th-TH" sz="2800" dirty="0" smtClean="0"/>
              <a:t>แหล่ง</a:t>
            </a:r>
            <a:r>
              <a:rPr lang="th-TH" sz="2800" dirty="0"/>
              <a:t>น้ำ</a:t>
            </a:r>
            <a:r>
              <a:rPr lang="th-TH" sz="2800" dirty="0" smtClean="0"/>
              <a:t>นอก</a:t>
            </a:r>
            <a:r>
              <a:rPr lang="th-TH" sz="2800" dirty="0"/>
              <a:t>เขตชลประทาน </a:t>
            </a:r>
            <a:r>
              <a:rPr lang="th-TH" sz="2800" dirty="0" smtClean="0"/>
              <a:t>ฯลฯ เป็นโครงการสำคัญอ</a:t>
            </a:r>
            <a:r>
              <a:rPr lang="th-TH" sz="2800" dirty="0"/>
              <a:t>ย่างหนึ่ง ในการเพิ่มขีดความสามารถในการเก็บ</a:t>
            </a:r>
            <a:r>
              <a:rPr lang="th-TH" sz="2800" dirty="0" smtClean="0"/>
              <a:t>กัก</a:t>
            </a:r>
            <a:r>
              <a:rPr lang="th-TH" sz="2800" dirty="0"/>
              <a:t>น้ำ</a:t>
            </a:r>
            <a:r>
              <a:rPr lang="th-TH" sz="2800" dirty="0" smtClean="0"/>
              <a:t>ของ</a:t>
            </a:r>
            <a:r>
              <a:rPr lang="th-TH" sz="2800" dirty="0"/>
              <a:t>ชุมชน </a:t>
            </a:r>
            <a:r>
              <a:rPr lang="th-TH" sz="2800" dirty="0" smtClean="0"/>
              <a:t>ดังนั้น </a:t>
            </a:r>
            <a:r>
              <a:rPr lang="th-TH" sz="2800" dirty="0"/>
              <a:t>การเพิ่ม</a:t>
            </a:r>
            <a:r>
              <a:rPr lang="th-TH" sz="2800" dirty="0" smtClean="0"/>
              <a:t>แหล่ง</a:t>
            </a:r>
            <a:r>
              <a:rPr lang="th-TH" sz="2800" dirty="0"/>
              <a:t>น้ำ</a:t>
            </a:r>
            <a:r>
              <a:rPr lang="th-TH" sz="2800" dirty="0" smtClean="0"/>
              <a:t>ชุมชน </a:t>
            </a:r>
            <a:r>
              <a:rPr lang="th-TH" sz="2800" dirty="0"/>
              <a:t>จึงเป็นการเพิ่มความเข้มแข็งให้ชุมชนสามารถยืนบนขาตัวเอง เพื่อให้เป็นแหล่ง</a:t>
            </a:r>
            <a:r>
              <a:rPr lang="th-TH" sz="2800" dirty="0" smtClean="0"/>
              <a:t>เก็บ</a:t>
            </a:r>
            <a:r>
              <a:rPr lang="th-TH" sz="2800" dirty="0"/>
              <a:t>น้ำ</a:t>
            </a:r>
            <a:r>
              <a:rPr lang="th-TH" sz="2800" dirty="0" smtClean="0"/>
              <a:t>ใน</a:t>
            </a:r>
            <a:r>
              <a:rPr lang="th-TH" sz="2800" dirty="0"/>
              <a:t>หน้าฝน บรรเทา</a:t>
            </a:r>
            <a:r>
              <a:rPr lang="th-TH" sz="2800" dirty="0" smtClean="0"/>
              <a:t>ปัญหา</a:t>
            </a:r>
            <a:r>
              <a:rPr lang="th-TH" sz="2800" dirty="0"/>
              <a:t>น้ำ</a:t>
            </a:r>
            <a:r>
              <a:rPr lang="th-TH" sz="2800" dirty="0" smtClean="0"/>
              <a:t>ท่วม</a:t>
            </a:r>
            <a:r>
              <a:rPr lang="th-TH" sz="2800" dirty="0"/>
              <a:t>น้ำ</a:t>
            </a:r>
            <a:r>
              <a:rPr lang="th-TH" sz="2800" dirty="0" smtClean="0"/>
              <a:t>หลาก มี</a:t>
            </a:r>
            <a:r>
              <a:rPr lang="th-TH" sz="2800" dirty="0"/>
              <a:t>น้ำ</a:t>
            </a:r>
            <a:r>
              <a:rPr lang="th-TH" sz="2800" dirty="0" smtClean="0"/>
              <a:t>ใช้</a:t>
            </a:r>
            <a:r>
              <a:rPr lang="th-TH" sz="2800" dirty="0"/>
              <a:t>ในหน้าแล้ง </a:t>
            </a:r>
            <a:r>
              <a:rPr lang="th-TH" sz="2800" dirty="0" smtClean="0"/>
              <a:t>รวมทั้ง</a:t>
            </a:r>
            <a:r>
              <a:rPr lang="th-TH" sz="2800" dirty="0"/>
              <a:t>เป็นการ</a:t>
            </a:r>
            <a:r>
              <a:rPr lang="th-TH" sz="2800" dirty="0" smtClean="0"/>
              <a:t>เติม</a:t>
            </a:r>
            <a:r>
              <a:rPr lang="th-TH" sz="2800" dirty="0"/>
              <a:t>น้ำ</a:t>
            </a:r>
            <a:r>
              <a:rPr lang="th-TH" sz="2800" dirty="0" smtClean="0"/>
              <a:t>ลง</a:t>
            </a:r>
            <a:r>
              <a:rPr lang="th-TH" sz="2800" dirty="0"/>
              <a:t>ใต้ดิน</a:t>
            </a:r>
            <a:r>
              <a:rPr lang="th-TH" sz="2800" dirty="0" smtClean="0"/>
              <a:t>เพื่อเป็น</a:t>
            </a:r>
            <a:r>
              <a:rPr lang="th-TH" sz="2800" dirty="0"/>
              <a:t>น้ำ</a:t>
            </a:r>
            <a:r>
              <a:rPr lang="th-TH" sz="2800" dirty="0" smtClean="0"/>
              <a:t>บาดาล </a:t>
            </a:r>
            <a:r>
              <a:rPr lang="th-TH" sz="2800" dirty="0"/>
              <a:t>ให้สามารถ</a:t>
            </a:r>
            <a:r>
              <a:rPr lang="th-TH" sz="2800" dirty="0" smtClean="0"/>
              <a:t>มี</a:t>
            </a:r>
            <a:r>
              <a:rPr lang="th-TH" sz="2800" dirty="0"/>
              <a:t>น้ำ</a:t>
            </a:r>
            <a:r>
              <a:rPr lang="th-TH" sz="2800" dirty="0" smtClean="0"/>
              <a:t>ไว้</a:t>
            </a:r>
            <a:r>
              <a:rPr lang="th-TH" sz="2800" dirty="0"/>
              <a:t>ใช้อย่างยั่งยืน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3568" y="4015071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ให้ปรับปรุง </a:t>
            </a:r>
            <a:r>
              <a:rPr lang="th-TH" dirty="0" smtClean="0">
                <a:solidFill>
                  <a:srgbClr val="FF0000"/>
                </a:solidFill>
              </a:rPr>
              <a:t>ระเบียบสำนักนายกรัฐมนตรีว่าด้วยการบริหารทรัพยากรน้ำแห่งชาติ พ.ศ. ๒๕๕๐ โดยขอเพิ่มหมวด ๔ ว่าด้วยการบริหารจัดการแหล่งน้ำชุมชน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3968" y="5661248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/>
              <a:t>คณะกรรมาธิการขับเคลื่อนการปฏิรูปประเทศ ด้านสังคม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645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ปกแข็ง">
  <a:themeElements>
    <a:clrScheme name="ปกแข็ง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ปกแข็ง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ปกแข็ง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621</TotalTime>
  <Words>526</Words>
  <Application>Microsoft Office PowerPoint</Application>
  <PresentationFormat>นำเสนอทางหน้าจอ (4:3)</PresentationFormat>
  <Paragraphs>43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38" baseType="lpstr">
      <vt:lpstr>Angsana New</vt:lpstr>
      <vt:lpstr>Book Antiqua</vt:lpstr>
      <vt:lpstr>EucrosiaUPC</vt:lpstr>
      <vt:lpstr>Wingdings</vt:lpstr>
      <vt:lpstr>ปกแข็ง</vt:lpstr>
      <vt:lpstr>โคกหนองนา โมเดล</vt:lpstr>
      <vt:lpstr>งานนำเสนอ PowerPoint</vt:lpstr>
      <vt:lpstr>งานนำเสนอ PowerPoint</vt:lpstr>
      <vt:lpstr>งานนำเสนอ PowerPoint</vt:lpstr>
      <vt:lpstr>ศาสตร์ของพระราชา</vt:lpstr>
      <vt:lpstr>‘น้ำคือชีวิต’</vt:lpstr>
      <vt:lpstr> “…ควรจะปลูกต้นไม้ลงในใจคนเสียก่อน แล้วคนเหล่านั้นก็จะพากันปลูกต้นไม้ลงบนแผ่นดิน และรักษาต้นไม้ด้วยตนเอง…”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หลุมขนมครกแบบพื้นที่ลุ่ม “โคก หนอง นา โมเดล”</vt:lpstr>
      <vt:lpstr>การสร้างหลุมขนมครกในรูปแบบ “โคก หนอง นา โมเดล” เทคนิคการบริหารจัดการพื้นที่ ที่ผสมผสานระหว่างเกษตรทฤษฎีใหม่เข้ากับภูมิปัญญาท้องถิ่น ซึ่งทำได้ง่าย และช่วยเก็บน้ำได้จริง ทำให้เกษตรกรและชาวบ้านมีน้ำใช้ในฤดูแล้ง พอถึงฤดูฝนปัญหาน้ำไหลหลากสู่พื้นที่ด้านล่างก็บรรเทาเบาลงเมื่อคนในพื้นที่ต้นน้ำกักเก็บน้ำได้</vt:lpstr>
      <vt:lpstr>โคก สร้างโคกบนพื้นที่ของตนเอง จากการนำดินที่ได้จากการขุดหนอง นำมาถมเป็นโคกเพื่อสร้างที่อยู่อาศัย ปลูกผัก เลี้ยงสัตว์ รวมทั้งปลูกต้นไม้ตามแนวทางศาสตร์พระราชา คือ “ป่า 3 อย่าง ประโยชน์ 4 อย่าง” เพื่อพอกิน เพื่อใช้สอยในครัวเรือนหรือพอใช้ และเพื่อสร้างที่อยู่อาศัยหรือพออยู่ จากนั้นประโยชน์อย่างที่ 4 คือ ช่วยสร้างสมดุลระบบนิเวศ เพราะใบไม้ที่ร่วงหล่นจะช่วยปกคลุมหน้าดิน ในขณะที่รากจำนวนมากช่วยดูดซับน้ำฝน เพื่อกักเก็บน้ำไว้ใต้โคกเป็นน้ำใต้ดินเพิ่มความชุ่มชื้น</vt:lpstr>
      <vt:lpstr>งานนำเสนอ PowerPoint</vt:lpstr>
      <vt:lpstr>งานนำเสนอ PowerPoint</vt:lpstr>
      <vt:lpstr>งานนำเสนอ PowerPoint</vt:lpstr>
      <vt:lpstr>หนอง  ขุดหนอง รูปร่างคดโค้งอิสระ ไม่เป็นสี่เหลี่ยม เพื่อเก็บน้ำไว้ใช้ยามหน้าแล้งหรือจำเป็น และสามารถใช้เป็นที่รองรับน้ำยามน้ำท่วมหลาก และเป็นแหล่งที่อยู่อาศัยของปลา  </vt:lpstr>
      <vt:lpstr>“การขุดหนอง ในหลวง รัชกาลที่ 9 ทรงให้หลักการคำนวณว่า โดยเฉลี่ยแล้วน้ำในหนองจะระเหยวันละ 1 เซนติเมตร ดังนั้น 1 ปี น้ำจะระเหยประมาณ 3.6 เมตร เราจึงควรขุดสระเผื่อไว้ ให้มีความลึก 4-8 เมตร เพื่อให้มีน้ำพอเพียงสำหรับการทำการเกษตรตลอดทั้งปี”</vt:lpstr>
      <vt:lpstr>งานนำเสนอ PowerPoint</vt:lpstr>
      <vt:lpstr>นา  ยกหัวคันนาให้กว้างและสูงอย่างน้อย 1 เมตร ธรรมชาติของข้าวจะทะลึ่งน้ำไม่จมน้ำตาย เพื่อเพิ่มพื้นที่กักเก็บน้ำไว้ในนา ขุดร่องใกล้หัวคันนา เป็นที่อยู่ของปลา ปู ปั้นหัวคันนาให้มีความกว้างมากพอที่จะปลูกต้นไม้  พืชผัก ให้มีรากยึดเหนี่ยวคันนา  และเพิ่มพื้นที่ทำกิน</vt:lpstr>
      <vt:lpstr>งานนำเสนอ PowerPoint</vt:lpstr>
      <vt:lpstr>คลองไส้ไก่ ช่วยระบายน้ำรอบพื้นที่ โดยขุดให้มีลักษณะคดเคี้ยว เพื่อให้น้ำไหลได้ทั่วถึงตลอดทั้งพื้นที่เพื่อใช้ทำการเกษตรและช่วยเพิ่มความชุ่มชื้นให้กับผืนดินและต้นไม้โดยรอบ  ฝายชะลอน้ำ ช่วยชะลอและกักเก็บน้ำจากต้นน้ำไว้ในพื้นที่ เพื่อไม่ให้น้ำหลากลงมาสร้างความเสียหายกับพื้นที่ลุ่มด้านล่างและช่วยกักตะกอนดินไม่ให้ลงมาสะสมในหนอง คลอง บึง หรือเขื่อน นอกจากนั้น สำหรับพื้นที่กลางน้ำฝายชะลอน้ำยังช่วยยกระดับน้ำเพื่อเก็บไว้ในพื้นที่อีกด้วย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โคกหนองนา โมเดล</dc:title>
  <dc:creator>Windows User</dc:creator>
  <cp:lastModifiedBy>cdd</cp:lastModifiedBy>
  <cp:revision>35</cp:revision>
  <dcterms:created xsi:type="dcterms:W3CDTF">2020-01-06T03:21:31Z</dcterms:created>
  <dcterms:modified xsi:type="dcterms:W3CDTF">2020-01-14T05:57:21Z</dcterms:modified>
</cp:coreProperties>
</file>