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1"/>
  </p:sldMasterIdLst>
  <p:notesMasterIdLst>
    <p:notesMasterId r:id="rId46"/>
  </p:notesMasterIdLst>
  <p:handoutMasterIdLst>
    <p:handoutMasterId r:id="rId47"/>
  </p:handoutMasterIdLst>
  <p:sldIdLst>
    <p:sldId id="256" r:id="rId2"/>
    <p:sldId id="402" r:id="rId3"/>
    <p:sldId id="443" r:id="rId4"/>
    <p:sldId id="409" r:id="rId5"/>
    <p:sldId id="373" r:id="rId6"/>
    <p:sldId id="372" r:id="rId7"/>
    <p:sldId id="374" r:id="rId8"/>
    <p:sldId id="257" r:id="rId9"/>
    <p:sldId id="258" r:id="rId10"/>
    <p:sldId id="260" r:id="rId11"/>
    <p:sldId id="264" r:id="rId12"/>
    <p:sldId id="268" r:id="rId13"/>
    <p:sldId id="270" r:id="rId14"/>
    <p:sldId id="287" r:id="rId15"/>
    <p:sldId id="289" r:id="rId16"/>
    <p:sldId id="444" r:id="rId17"/>
    <p:sldId id="445" r:id="rId18"/>
    <p:sldId id="446" r:id="rId19"/>
    <p:sldId id="448" r:id="rId20"/>
    <p:sldId id="447" r:id="rId21"/>
    <p:sldId id="305" r:id="rId22"/>
    <p:sldId id="449" r:id="rId23"/>
    <p:sldId id="306" r:id="rId24"/>
    <p:sldId id="450" r:id="rId25"/>
    <p:sldId id="315" r:id="rId26"/>
    <p:sldId id="316" r:id="rId27"/>
    <p:sldId id="317" r:id="rId28"/>
    <p:sldId id="451" r:id="rId29"/>
    <p:sldId id="338" r:id="rId30"/>
    <p:sldId id="339" r:id="rId31"/>
    <p:sldId id="340" r:id="rId32"/>
    <p:sldId id="406" r:id="rId33"/>
    <p:sldId id="432" r:id="rId34"/>
    <p:sldId id="433" r:id="rId35"/>
    <p:sldId id="434" r:id="rId36"/>
    <p:sldId id="435" r:id="rId37"/>
    <p:sldId id="437" r:id="rId38"/>
    <p:sldId id="439" r:id="rId39"/>
    <p:sldId id="441" r:id="rId40"/>
    <p:sldId id="442" r:id="rId41"/>
    <p:sldId id="423" r:id="rId42"/>
    <p:sldId id="408" r:id="rId43"/>
    <p:sldId id="407" r:id="rId44"/>
    <p:sldId id="391" r:id="rId45"/>
  </p:sldIdLst>
  <p:sldSz cx="9144000" cy="6858000" type="screen4x3"/>
  <p:notesSz cx="6858000" cy="9947275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CC00FF"/>
    <a:srgbClr val="FF6600"/>
    <a:srgbClr val="CC0000"/>
    <a:srgbClr val="339933"/>
    <a:srgbClr val="009999"/>
    <a:srgbClr val="336699"/>
    <a:srgbClr val="CC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71" autoAdjust="0"/>
    <p:restoredTop sz="94348" autoAdjust="0"/>
  </p:normalViewPr>
  <p:slideViewPr>
    <p:cSldViewPr>
      <p:cViewPr>
        <p:scale>
          <a:sx n="120" d="100"/>
          <a:sy n="120" d="100"/>
        </p:scale>
        <p:origin x="-7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0946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3" tIns="45368" rIns="90733" bIns="45368" numCol="1" anchor="t" anchorCtr="0" compatLnSpc="1">
            <a:prstTxWarp prst="textNoShape">
              <a:avLst/>
            </a:prstTxWarp>
          </a:bodyPr>
          <a:lstStyle>
            <a:lvl1pPr defTabSz="907224" eaLnBrk="1" hangingPunct="1"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1"/>
            <a:ext cx="2970946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3" tIns="45368" rIns="90733" bIns="45368" numCol="1" anchor="t" anchorCtr="0" compatLnSpc="1">
            <a:prstTxWarp prst="textNoShape">
              <a:avLst/>
            </a:prstTxWarp>
          </a:bodyPr>
          <a:lstStyle>
            <a:lvl1pPr algn="r" defTabSz="907224" eaLnBrk="1" hangingPunct="1"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97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6713"/>
            <a:ext cx="2970946" cy="4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3" tIns="45368" rIns="90733" bIns="45368" numCol="1" anchor="b" anchorCtr="0" compatLnSpc="1">
            <a:prstTxWarp prst="textNoShape">
              <a:avLst/>
            </a:prstTxWarp>
          </a:bodyPr>
          <a:lstStyle>
            <a:lvl1pPr defTabSz="907224" eaLnBrk="1" hangingPunct="1"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97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46713"/>
            <a:ext cx="2970946" cy="4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3" tIns="45368" rIns="90733" bIns="45368" numCol="1" anchor="b" anchorCtr="0" compatLnSpc="1">
            <a:prstTxWarp prst="textNoShape">
              <a:avLst/>
            </a:prstTxWarp>
          </a:bodyPr>
          <a:lstStyle>
            <a:lvl1pPr algn="r" defTabSz="907224" eaLnBrk="1" hangingPunct="1">
              <a:defRPr sz="1200" smtClean="0"/>
            </a:lvl1pPr>
          </a:lstStyle>
          <a:p>
            <a:pPr>
              <a:defRPr/>
            </a:pPr>
            <a:fld id="{7660FB4C-5EA0-44E9-AC48-9B190E6CA94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44693731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547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defTabSz="913624" eaLnBrk="1" hangingPunct="1"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1"/>
            <a:ext cx="2972547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 defTabSz="913624" eaLnBrk="1" hangingPunct="1"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5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25756"/>
            <a:ext cx="5487041" cy="44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Click to edit Master text styles</a:t>
            </a:r>
          </a:p>
          <a:p>
            <a:pPr lvl="1"/>
            <a:r>
              <a:rPr lang="th-TH" noProof="0" smtClean="0"/>
              <a:t>Second level</a:t>
            </a:r>
          </a:p>
          <a:p>
            <a:pPr lvl="2"/>
            <a:r>
              <a:rPr lang="th-TH" noProof="0" smtClean="0"/>
              <a:t>Third level</a:t>
            </a:r>
          </a:p>
          <a:p>
            <a:pPr lvl="3"/>
            <a:r>
              <a:rPr lang="th-TH" noProof="0" smtClean="0"/>
              <a:t>Fourth level</a:t>
            </a:r>
          </a:p>
          <a:p>
            <a:pPr lvl="4"/>
            <a:r>
              <a:rPr lang="th-TH" noProof="0" smtClean="0"/>
              <a:t>Fifth level</a:t>
            </a:r>
          </a:p>
        </p:txBody>
      </p:sp>
      <p:sp>
        <p:nvSpPr>
          <p:cNvPr id="585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313"/>
            <a:ext cx="2972547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defTabSz="913624" eaLnBrk="1" hangingPunct="1"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85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448313"/>
            <a:ext cx="2972547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 defTabSz="913624" eaLnBrk="1" hangingPunct="1">
              <a:defRPr sz="1200" smtClean="0"/>
            </a:lvl1pPr>
          </a:lstStyle>
          <a:p>
            <a:pPr>
              <a:defRPr/>
            </a:pPr>
            <a:fld id="{B42CFE3E-1D10-4E7A-9CEE-2666215B158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5913077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912457-33C5-4728-B9BC-2F543AC59C26}" type="slidenum">
              <a:rPr lang="en-US"/>
              <a:pPr/>
              <a:t>1</a:t>
            </a:fld>
            <a:endParaRPr lang="th-TH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63172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2CFE3E-1D10-4E7A-9CEE-2666215B1587}" type="slidenum">
              <a:rPr lang="en-US" smtClean="0"/>
              <a:pPr>
                <a:defRPr/>
              </a:pPr>
              <a:t>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66743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2DA72-DF4B-48AC-A900-D4DB945D410E}" type="datetime1">
              <a:rPr lang="th-TH" smtClean="0"/>
              <a:pPr>
                <a:defRPr/>
              </a:pPr>
              <a:t>20/04/61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A1CF9-A10C-4862-BD40-9C9C391526C5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324FE8-16E1-4768-8C3E-5B11B1D1F6E7}" type="datetime1">
              <a:rPr lang="th-TH" smtClean="0"/>
              <a:pPr>
                <a:defRPr/>
              </a:pPr>
              <a:t>20/04/61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A1CF9-A10C-4862-BD40-9C9C391526C5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CBA76-5B25-427A-836A-60C368F08E51}" type="datetime1">
              <a:rPr lang="th-TH" smtClean="0"/>
              <a:pPr>
                <a:defRPr/>
              </a:pPr>
              <a:t>20/04/61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A1CF9-A10C-4862-BD40-9C9C391526C5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49591-D89D-4970-804F-E3EF87B18549}" type="datetime1">
              <a:rPr lang="th-TH" smtClean="0"/>
              <a:pPr>
                <a:defRPr/>
              </a:pPr>
              <a:t>20/04/61</a:t>
            </a:fld>
            <a:endParaRPr lang="th-TH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32EF-21AB-4E7F-9139-B9C72E611406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6F5A5-5935-4EBC-9ABD-CFC8E7347A7C}" type="datetime1">
              <a:rPr lang="th-TH" smtClean="0"/>
              <a:pPr>
                <a:defRPr/>
              </a:pPr>
              <a:t>20/04/61</a:t>
            </a:fld>
            <a:endParaRPr lang="th-TH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C00F2-63D5-43F6-B95D-36A585C37BB2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46EFE3-DB0B-4BAA-9940-8A7605B3B77F}" type="datetime1">
              <a:rPr lang="th-TH" smtClean="0"/>
              <a:pPr>
                <a:defRPr/>
              </a:pPr>
              <a:t>20/04/61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A1CF9-A10C-4862-BD40-9C9C391526C5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63846B-DC54-449C-BCD3-F201DE5AEE04}" type="datetime1">
              <a:rPr lang="th-TH" smtClean="0"/>
              <a:pPr>
                <a:defRPr/>
              </a:pPr>
              <a:t>20/04/61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A1CF9-A10C-4862-BD40-9C9C391526C5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4E51ED-6AB9-4661-836E-017E23AB7DDD}" type="datetime1">
              <a:rPr lang="th-TH" smtClean="0"/>
              <a:pPr>
                <a:defRPr/>
              </a:pPr>
              <a:t>20/04/61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A1CF9-A10C-4862-BD40-9C9C391526C5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D197D7-A49A-47E8-BC53-9C24AA65232C}" type="datetime1">
              <a:rPr lang="th-TH" smtClean="0"/>
              <a:pPr>
                <a:defRPr/>
              </a:pPr>
              <a:t>20/04/61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A1CF9-A10C-4862-BD40-9C9C391526C5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344599-4634-41B9-85F7-1026C8364F59}" type="datetime1">
              <a:rPr lang="th-TH" smtClean="0"/>
              <a:pPr>
                <a:defRPr/>
              </a:pPr>
              <a:t>20/04/61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A1CF9-A10C-4862-BD40-9C9C391526C5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2E96D3-3706-4B52-BDB9-A8F186CD059B}" type="datetime1">
              <a:rPr lang="th-TH" smtClean="0"/>
              <a:pPr>
                <a:defRPr/>
              </a:pPr>
              <a:t>20/04/61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A1CF9-A10C-4862-BD40-9C9C391526C5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1FEF89-119A-46EB-A9D3-6D7E20D4AC80}" type="datetime1">
              <a:rPr lang="th-TH" smtClean="0"/>
              <a:pPr>
                <a:defRPr/>
              </a:pPr>
              <a:t>20/04/61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A1CF9-A10C-4862-BD40-9C9C391526C5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55A57-AEE5-4608-A147-3831398A4138}" type="datetime1">
              <a:rPr lang="th-TH" smtClean="0"/>
              <a:pPr>
                <a:defRPr/>
              </a:pPr>
              <a:t>20/04/61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A1CF9-A10C-4862-BD40-9C9C391526C5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A43D11-62CB-44D8-A2DC-EF6497D9F125}" type="datetime1">
              <a:rPr lang="th-TH" smtClean="0"/>
              <a:pPr>
                <a:defRPr/>
              </a:pPr>
              <a:t>20/04/61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CA1CF9-A10C-4862-BD40-9C9C391526C5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429000" y="4419600"/>
            <a:ext cx="5105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1" hangingPunct="1"/>
            <a:r>
              <a:rPr lang="th-TH" sz="36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โดย นางสาวอำพัน  ใจอินตา</a:t>
            </a:r>
          </a:p>
          <a:p>
            <a:pPr lvl="0" algn="r" eaLnBrk="1" hangingPunct="1"/>
            <a:r>
              <a:rPr lang="th-TH" sz="28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ผู้อำนวยการกลุ่มงานอำนวยการ</a:t>
            </a:r>
          </a:p>
          <a:p>
            <a:pPr lvl="0" algn="r" eaLnBrk="1" hangingPunct="1"/>
            <a:r>
              <a:rPr lang="th-TH" sz="28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สำนักงานจังหวัดลำปาง</a:t>
            </a:r>
            <a:endParaRPr lang="th-TH" sz="2800" b="1" dirty="0">
              <a:solidFill>
                <a:srgbClr val="00B05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457200" y="1143000"/>
            <a:ext cx="8382000" cy="1524000"/>
          </a:xfrm>
          <a:prstGeom prst="horizontalScroll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buFont typeface="Wingdings" pitchFamily="2" charset="2"/>
              <a:buNone/>
            </a:pPr>
            <a:r>
              <a:rPr lang="th-TH" sz="54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แนวทางการจัดทำหนังสือราชการ</a:t>
            </a:r>
            <a:endParaRPr lang="th-TH" sz="5400" b="1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A1CF9-A10C-4862-BD40-9C9C391526C5}" type="slidenum">
              <a:rPr lang="en-US" sz="3000" smtClean="0">
                <a:latin typeface="TH SarabunIT๙" pitchFamily="34" charset="-34"/>
                <a:cs typeface="TH SarabunIT๙" pitchFamily="34" charset="-34"/>
              </a:rPr>
              <a:pPr>
                <a:defRPr/>
              </a:pPr>
              <a:t>1</a:t>
            </a:fld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600200" y="228600"/>
            <a:ext cx="6096000" cy="64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แบบฟอร์มหนังสือภายนอก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(ชั้นความลับ ถ้ามี)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8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ชั้นความเร็ว (ถ้ามี)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ที่...........................       			(ส่วนราชการเจ้าของหนังสือ)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0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		       (วัน  เดือน  ปี)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0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เรื่อง .........................................................................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เรียน  ......................................................................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อ้างถึง (ถ้ามี) ..........................................................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สิ่งที่ส่งมาด้วย (ถ้ามี) ..............................................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0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ข้อความ  ........................................................................................................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.......................................................................................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.......................................................................................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0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		     (คำลงท้าย) .........................................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		         (ลงชื่อ) ........................................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		                      (พิมพ์ชื่อเต็ม)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			         (ตำแหน่ง)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8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(ส่วนราชการเจ้าของเรื่อง)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โทร.  .............................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สำเนาส่ง (ถ้ามี)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(ชั้นความลับ ถ้ามี)</a:t>
            </a:r>
          </a:p>
        </p:txBody>
      </p:sp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grayscl/>
          </a:blip>
          <a:srcRect/>
          <a:stretch>
            <a:fillRect/>
          </a:stretch>
        </p:blipFill>
        <p:spPr bwMode="auto">
          <a:xfrm>
            <a:off x="4114800" y="762000"/>
            <a:ext cx="8382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10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1600200" y="304800"/>
            <a:ext cx="6096000" cy="634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th-TH" sz="1700" b="1" dirty="0">
              <a:latin typeface="TH SarabunIT๙" pitchFamily="34" charset="-34"/>
              <a:cs typeface="TH SarabunIT๙" pitchFamily="34" charset="-34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sz="1700" b="1" dirty="0">
                <a:latin typeface="TH SarabunIT๙" pitchFamily="34" charset="-34"/>
                <a:cs typeface="TH SarabunIT๙" pitchFamily="34" charset="-34"/>
              </a:rPr>
              <a:t>แบบฟอร์มหนังสือภายใน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(ชั้นความลับ ถ้ามี)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7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             </a:t>
            </a:r>
            <a:endParaRPr lang="th-TH" sz="1700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700" dirty="0" smtClean="0">
                <a:latin typeface="TH SarabunIT๙" pitchFamily="34" charset="-34"/>
                <a:cs typeface="TH SarabunIT๙" pitchFamily="34" charset="-34"/>
              </a:rPr>
              <a:t>	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700" dirty="0" smtClean="0">
                <a:latin typeface="TH SarabunIT๙" pitchFamily="34" charset="-34"/>
                <a:cs typeface="TH SarabunIT๙" pitchFamily="34" charset="-34"/>
              </a:rPr>
              <a:t>	  </a:t>
            </a: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ชั้นความเร็ว (ถ้ามี)      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บันทึกข้อความ</a:t>
            </a:r>
            <a:endParaRPr lang="th-TH" sz="1700" b="1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	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ส่วนราชการ</a:t>
            </a:r>
            <a:r>
              <a:rPr lang="th-TH" sz="2000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.........................................................................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ที่</a:t>
            </a:r>
            <a:r>
              <a:rPr lang="th-TH" sz="1700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 ..................................................................</a:t>
            </a:r>
            <a:r>
              <a:rPr lang="th-TH" sz="1700" b="1" dirty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1700" b="1" dirty="0" smtClean="0">
                <a:latin typeface="TH SarabunIT๙" pitchFamily="34" charset="-34"/>
                <a:cs typeface="TH SarabunIT๙" pitchFamily="34" charset="-34"/>
              </a:rPr>
              <a:t>     วันที่</a:t>
            </a:r>
            <a:r>
              <a:rPr lang="th-TH" sz="17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..............................................................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เรื่อง</a:t>
            </a:r>
            <a:r>
              <a:rPr lang="th-TH" sz="2000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..........................................................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เรียน</a:t>
            </a: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 ..............................................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7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	ข้อความ  ........................................................................................................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.......................................................................................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.......................................................................................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7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			         (ลงชื่อ) ........................................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			                      (พิมพ์ชื่อเต็ม)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				         (ตำแหน่ง)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7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700" dirty="0">
              <a:latin typeface="TH SarabunIT๙" pitchFamily="34" charset="-34"/>
              <a:cs typeface="TH SarabunIT๙" pitchFamily="34" charset="-34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(ชั้นความลับ ถ้ามี)</a:t>
            </a: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grayscl/>
          </a:blip>
          <a:srcRect/>
          <a:stretch>
            <a:fillRect/>
          </a:stretch>
        </p:blipFill>
        <p:spPr bwMode="auto">
          <a:xfrm>
            <a:off x="1600200" y="1447800"/>
            <a:ext cx="8382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11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1676400" y="193640"/>
            <a:ext cx="6096000" cy="624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sz="1700" b="1" dirty="0" smtClean="0">
                <a:latin typeface="TH SarabunIT๙" pitchFamily="34" charset="-34"/>
                <a:cs typeface="TH SarabunIT๙" pitchFamily="34" charset="-34"/>
              </a:rPr>
              <a:t>แบบฟอร์ม</a:t>
            </a:r>
            <a:r>
              <a:rPr lang="th-TH" sz="1700" b="1" dirty="0">
                <a:latin typeface="TH SarabunIT๙" pitchFamily="34" charset="-34"/>
                <a:cs typeface="TH SarabunIT๙" pitchFamily="34" charset="-34"/>
              </a:rPr>
              <a:t>หนังสือประทับตรา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(ชั้นความลับ ถ้ามี)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7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700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700" dirty="0" smtClean="0">
                <a:latin typeface="TH SarabunIT๙" pitchFamily="34" charset="-34"/>
                <a:cs typeface="TH SarabunIT๙" pitchFamily="34" charset="-34"/>
              </a:rPr>
              <a:t>ชั้น</a:t>
            </a: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ความเร็ว (ถ้ามี)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ที่...........................       			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ถึง ........................................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7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7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	ข้อความ  ........................................................................................................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................................................................................................................................................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................................................................................................................................................</a:t>
            </a:r>
          </a:p>
          <a:p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................................................................................................................................................</a:t>
            </a:r>
          </a:p>
          <a:p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................................................................................................................................................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endParaRPr lang="th-TH" sz="17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endParaRPr lang="th-TH" sz="17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			     (ชื่อส่วนราชการที่ส่งหนังสือออก)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			            (ตราชื่อส่วนราชการ)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			                   (ลงชื่อย่อกำกับตรา)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				(วัน เดือน ปี)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7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(ส่วนราชการเจ้าของเรื่อง)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โทร.  .............................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th-TH" sz="1700" dirty="0">
              <a:latin typeface="TH SarabunIT๙" pitchFamily="34" charset="-34"/>
              <a:cs typeface="TH SarabunIT๙" pitchFamily="34" charset="-34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sz="1700" dirty="0">
                <a:latin typeface="TH SarabunIT๙" pitchFamily="34" charset="-34"/>
                <a:cs typeface="TH SarabunIT๙" pitchFamily="34" charset="-34"/>
              </a:rPr>
              <a:t>(ชั้นความลับ ถ้ามี)</a:t>
            </a: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grayscl/>
          </a:blip>
          <a:srcRect/>
          <a:stretch>
            <a:fillRect/>
          </a:stretch>
        </p:blipFill>
        <p:spPr bwMode="auto">
          <a:xfrm>
            <a:off x="4267200" y="838200"/>
            <a:ext cx="8382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12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828800" y="285750"/>
            <a:ext cx="58674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th-TH" sz="1800" b="1" dirty="0" smtClean="0">
              <a:latin typeface="TH SarabunIT๙" pitchFamily="34" charset="-34"/>
              <a:cs typeface="TH SarabunIT๙" pitchFamily="34" charset="-34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sz="1800" b="1" dirty="0" smtClean="0">
                <a:latin typeface="TH SarabunIT๙" pitchFamily="34" charset="-34"/>
                <a:cs typeface="TH SarabunIT๙" pitchFamily="34" charset="-34"/>
              </a:rPr>
              <a:t>แบบฟอร์ม</a:t>
            </a:r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คำสั่ง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8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8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800" dirty="0">
              <a:latin typeface="TH SarabunIT๙" pitchFamily="34" charset="-34"/>
              <a:cs typeface="TH SarabunIT๙" pitchFamily="34" charset="-34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คำสั่ง (ชื่อส่วนราชการหรือตำแหน่งผู้มีอำนาจที่ออกคำสั่ง)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ที่ ............... / (เลขปีพุทธศักราชที่ออกคำสั่ง)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เรื่อง ..................................................................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------------------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th-TH" sz="18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(ข้อความ)  .....................................................................................................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................................................................................................................................................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................................................................................................................................................</a:t>
            </a:r>
          </a:p>
          <a:p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................................................................................................................................................</a:t>
            </a:r>
          </a:p>
          <a:p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................................................................................................................................................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ทั้งนี้  ตั้งแต่ ....................................................................................................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               สั่ง ณ วันที่ ....................... พ.ศ. .....................................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endParaRPr lang="th-TH" sz="18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endParaRPr lang="th-TH" sz="18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		     (ลงชื่อ) ...............................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			(พิมพ์ชื่อเต็ม)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		                (ตำแหน่ง)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grayscl/>
          </a:blip>
          <a:srcRect/>
          <a:stretch>
            <a:fillRect/>
          </a:stretch>
        </p:blipFill>
        <p:spPr bwMode="auto">
          <a:xfrm>
            <a:off x="4343400" y="914400"/>
            <a:ext cx="8382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13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grayscl/>
          </a:blip>
          <a:srcRect/>
          <a:stretch>
            <a:fillRect/>
          </a:stretch>
        </p:blipFill>
        <p:spPr bwMode="auto">
          <a:xfrm>
            <a:off x="4362450" y="609600"/>
            <a:ext cx="8382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1828800" y="0"/>
            <a:ext cx="5867400" cy="665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th-TH" sz="1800" b="1" dirty="0" smtClean="0">
              <a:latin typeface="TH SarabunIT๙" pitchFamily="34" charset="-34"/>
              <a:cs typeface="TH SarabunIT๙" pitchFamily="34" charset="-34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sz="1800" b="1" dirty="0" smtClean="0">
                <a:latin typeface="TH SarabunIT๙" pitchFamily="34" charset="-34"/>
                <a:cs typeface="TH SarabunIT๙" pitchFamily="34" charset="-34"/>
              </a:rPr>
              <a:t>แบบฟอร์ม</a:t>
            </a:r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หนังสือรับรอง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8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เลขที่ ...................			     (ส่วนราชการเจ้าของเรื่อง)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800" dirty="0">
              <a:latin typeface="TH SarabunIT๙" pitchFamily="34" charset="-34"/>
              <a:cs typeface="TH SarabunIT๙" pitchFamily="34" charset="-34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th-TH" sz="18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(ข้อความ)  หนังสือฉบับนี้ให้ไว้เพื่อรับรองว่า (ระบุชื่อบุคคล นิติบุคคล หรือ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หน่วยงานที่จะให้การรับรอง พร้อมทั้งลงตำแหน่งและสังกัด หรือที่ตั้ง แล้วต่อด้วยข้อความที่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รับรอง) ...................................................................................................................................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................................................................................................................................................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...............................................................................................................................................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ให้ไว้ ณ วันที่ .............................. พ.ศ. .......................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endParaRPr lang="th-TH" sz="18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endParaRPr lang="th-TH" sz="18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		    (ลงชื่อ) 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(ส่วนนี้ใช้สำหรับเรื่องสำคัญ)			  (พิมพ์ชื่อเต็ม)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			    ตำแหน่ง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8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8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8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8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(ประทับตราชื่อส่วนราชการ)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(ลงชื่อผู้ได้รับการรับรอง)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      (พิมพ์ชื่อเต็ม)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	</a:t>
            </a: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2286000" y="4186238"/>
            <a:ext cx="1143000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/>
              <a:t>รูปถ่าย</a:t>
            </a:r>
          </a:p>
          <a:p>
            <a:pPr algn="ctr">
              <a:spcBef>
                <a:spcPct val="50000"/>
              </a:spcBef>
            </a:pPr>
            <a:r>
              <a:rPr lang="th-TH" sz="1600"/>
              <a:t>(ถ้ามี)</a:t>
            </a:r>
          </a:p>
          <a:p>
            <a:pPr algn="ctr">
              <a:spcBef>
                <a:spcPct val="50000"/>
              </a:spcBef>
            </a:pPr>
            <a:r>
              <a:rPr lang="th-TH" sz="1600"/>
              <a:t>4</a:t>
            </a:r>
            <a:r>
              <a:rPr lang="en-US" sz="1600"/>
              <a:t>x</a:t>
            </a:r>
            <a:r>
              <a:rPr lang="th-TH" sz="1600"/>
              <a:t>6 ซม.</a:t>
            </a:r>
          </a:p>
        </p:txBody>
      </p:sp>
      <p:sp>
        <p:nvSpPr>
          <p:cNvPr id="7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14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1828800" y="285750"/>
            <a:ext cx="5638800" cy="631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th-TH" sz="1800" b="1" dirty="0" smtClean="0">
              <a:latin typeface="TH SarabunIT๙" pitchFamily="34" charset="-34"/>
              <a:cs typeface="TH SarabunIT๙" pitchFamily="34" charset="-34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sz="1800" b="1" dirty="0" smtClean="0">
                <a:latin typeface="TH SarabunIT๙" pitchFamily="34" charset="-34"/>
                <a:cs typeface="TH SarabunIT๙" pitchFamily="34" charset="-34"/>
              </a:rPr>
              <a:t>แบบฟอร์ม</a:t>
            </a:r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รายงานการประชุม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th-TH" sz="1800" b="1" dirty="0">
              <a:latin typeface="TH SarabunIT๙" pitchFamily="34" charset="-34"/>
              <a:cs typeface="TH SarabunIT๙" pitchFamily="34" charset="-34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รายงานการประชุม ......................................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ครั้งที่ .........................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เมื่อวันที่ .....................................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ณ .............................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--------------------</a:t>
            </a:r>
            <a:endParaRPr lang="th-TH" sz="10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8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b="1" u="sng" dirty="0">
                <a:latin typeface="TH SarabunIT๙" pitchFamily="34" charset="-34"/>
                <a:cs typeface="TH SarabunIT๙" pitchFamily="34" charset="-34"/>
              </a:rPr>
              <a:t>ผู้มาประชุม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b="1" u="sng" dirty="0">
                <a:latin typeface="TH SarabunIT๙" pitchFamily="34" charset="-34"/>
                <a:cs typeface="TH SarabunIT๙" pitchFamily="34" charset="-34"/>
              </a:rPr>
              <a:t>ผู้ไม่มาประชุม (ถ้ามี)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b="1" u="sng" dirty="0">
                <a:latin typeface="TH SarabunIT๙" pitchFamily="34" charset="-34"/>
                <a:cs typeface="TH SarabunIT๙" pitchFamily="34" charset="-34"/>
              </a:rPr>
              <a:t>ผู้เข้าร่วมประชุม (ถ้ามี)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b="1" u="sng" dirty="0">
                <a:latin typeface="TH SarabunIT๙" pitchFamily="34" charset="-34"/>
                <a:cs typeface="TH SarabunIT๙" pitchFamily="34" charset="-34"/>
              </a:rPr>
              <a:t>เริ่มประชุมเวลา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000" dirty="0">
              <a:latin typeface="TH SarabunIT๙" pitchFamily="34" charset="-34"/>
              <a:cs typeface="TH SarabunIT๙" pitchFamily="34" charset="-34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th-TH" sz="1800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(ข้อความ) ..................................................................................................... 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...............................................................................................................................................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................................................................................................................................................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...............................................................................................................................................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b="1" u="sng" dirty="0">
                <a:latin typeface="TH SarabunIT๙" pitchFamily="34" charset="-34"/>
                <a:cs typeface="TH SarabunIT๙" pitchFamily="34" charset="-34"/>
              </a:rPr>
              <a:t>เลิกประชุมเวลา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		....................................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		       ผู้จดรายงานการประชุม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h-TH" sz="1800" b="1" u="sng" dirty="0"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15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914400" y="2286000"/>
            <a:ext cx="7391400" cy="2895600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th-TH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มี</a:t>
            </a:r>
            <a:r>
              <a:rPr lang="th-TH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ขั้นตอนสำคัญ 3 ประการ  คือ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		1.  ขั้นตอนก่อนบันทึกเสนอ		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			2.  ขั้นตอนการบันทึกเสนอ	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				3.  ขั้นตอนการนำเสนอ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447800" y="914400"/>
            <a:ext cx="60960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/>
            <a:r>
              <a:rPr lang="th-TH" sz="4400" b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หลักการบันทึกเสนอหนังสือราชการ</a:t>
            </a:r>
          </a:p>
        </p:txBody>
      </p:sp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16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12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01000" cy="4495800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ให้จัดลำดับความสำคัญ/ความเร่งด่วน ของหนังสือแต่ละชนิด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ควรตั้งประเด็นของเรื่องให้ได้ว่า  อะไร เมื่อไร ที่ไหน ใคร ทำไม อย่างไร </a:t>
            </a:r>
          </a:p>
          <a:p>
            <a:pPr marL="571500" indent="-571500" eaLnBrk="1" hangingPunct="1">
              <a:lnSpc>
                <a:spcPct val="90000"/>
              </a:lnSpc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      เป็นข้อ ๆ ไว้ก่อน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อ่านหรือศึกษาเรื่องทั้งหมดให้ละเอียดและให้เข้าใจ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ต้องจับประเด็นสำคัญของเรื่องให้ได้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หากเป็นเรื่องที่เคยติดต่อไปมาระหว่างส่วนราชการ ต้องหาเรื่องเดิม</a:t>
            </a:r>
          </a:p>
          <a:p>
            <a:pPr marL="571500" indent="-571500" eaLnBrk="1" hangingPunct="1">
              <a:lnSpc>
                <a:spcPct val="90000"/>
              </a:lnSpc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      เพื่อประกอบการเสนอ</a:t>
            </a:r>
          </a:p>
          <a:p>
            <a:pPr marL="571500" indent="-571500" eaLnBrk="1" hangingPunct="1">
              <a:lnSpc>
                <a:spcPct val="90000"/>
              </a:lnSpc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6.    เรื่องใดที่มีการอ้างถึงกฎ/ระเบียบ ให้ค้นหากฎหรือระเบียบนั้นๆ </a:t>
            </a:r>
          </a:p>
          <a:p>
            <a:pPr marL="571500" indent="-571500" eaLnBrk="1" hangingPunct="1">
              <a:lnSpc>
                <a:spcPct val="90000"/>
              </a:lnSpc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      มาประกอบการเสนอ</a:t>
            </a:r>
          </a:p>
        </p:txBody>
      </p:sp>
      <p:sp>
        <p:nvSpPr>
          <p:cNvPr id="48133" name="Rectangle 14"/>
          <p:cNvSpPr>
            <a:spLocks noChangeArrowheads="1"/>
          </p:cNvSpPr>
          <p:nvPr/>
        </p:nvSpPr>
        <p:spPr bwMode="auto">
          <a:xfrm>
            <a:off x="1447800" y="609600"/>
            <a:ext cx="61722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/>
            <a:r>
              <a:rPr lang="th-TH" sz="4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ขั้นตอนก่อนบันทึกเสนอ</a:t>
            </a:r>
          </a:p>
        </p:txBody>
      </p:sp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17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1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4419600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ย่อเรื่องให้สั้น กระชับ และลำดับความเป็นมาก่อนหลัง </a:t>
            </a:r>
          </a:p>
          <a:p>
            <a:pPr marL="571500" indent="-571500" eaLnBrk="1" hangingPunct="1">
              <a:buNone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   ให้เข้าใจง่าย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ข้อความที่จะบันทึกเสนอไม่จำเป็นต้องเรียงลำดับความตามหนังสือเดิมที่มีมา  เราสามารถจัดลำดับความใหม่  เพื่อให้เกิดความเข้าใจง่ายและชัดเจนมากยิ่งขึ้น</a:t>
            </a:r>
          </a:p>
          <a:p>
            <a:pPr marL="571500" indent="-571500" eaLnBrk="1" hangingPunct="1">
              <a:buFont typeface="Wingdings" pitchFamily="2" charset="2"/>
              <a:buAutoNum type="arabicPeriod" startAt="3"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ข้อความตอนใดที่เป็นความสำคัญของเรื่อง   หากประสงค์</a:t>
            </a:r>
          </a:p>
          <a:p>
            <a:pPr marL="571500" indent="-571500" eaLnBrk="1" hangingPunct="1">
              <a:buNone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    จะให้พิจารณาสั่งการได้รวดเร็วให้ขีดเส้นใต้ไว้ให้เห็นชัดเจน</a:t>
            </a:r>
          </a:p>
        </p:txBody>
      </p:sp>
      <p:sp>
        <p:nvSpPr>
          <p:cNvPr id="49157" name="Rectangle 14"/>
          <p:cNvSpPr>
            <a:spLocks noChangeArrowheads="1"/>
          </p:cNvSpPr>
          <p:nvPr/>
        </p:nvSpPr>
        <p:spPr bwMode="auto">
          <a:xfrm>
            <a:off x="2286000" y="609600"/>
            <a:ext cx="4343400" cy="723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/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ขั้นตอนการบันทึกเสนอ</a:t>
            </a:r>
          </a:p>
        </p:txBody>
      </p:sp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18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12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305800" cy="3810000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71500" indent="-571500" eaLnBrk="1" hangingPunct="1">
              <a:buNone/>
            </a:pPr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4. ควรเสนอความเห็นประกอบการพิจารณา</a:t>
            </a:r>
          </a:p>
          <a:p>
            <a:pPr marL="571500" indent="-571500" eaLnBrk="1" hangingPunct="1">
              <a:buNone/>
            </a:pPr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    สั่งการ</a:t>
            </a:r>
          </a:p>
          <a:p>
            <a:pPr marL="571500" indent="-571500" eaLnBrk="1" hangingPunct="1">
              <a:buNone/>
            </a:pPr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5. ควรเสนอแนะทางออกสำหรับการตัดสินใจ</a:t>
            </a:r>
          </a:p>
          <a:p>
            <a:pPr marL="571500" indent="-571500" eaLnBrk="1" hangingPunct="1">
              <a:buNone/>
            </a:pPr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    และสั่งการ</a:t>
            </a:r>
          </a:p>
        </p:txBody>
      </p:sp>
      <p:sp>
        <p:nvSpPr>
          <p:cNvPr id="49157" name="Rectangle 14"/>
          <p:cNvSpPr>
            <a:spLocks noChangeArrowheads="1"/>
          </p:cNvSpPr>
          <p:nvPr/>
        </p:nvSpPr>
        <p:spPr bwMode="auto">
          <a:xfrm>
            <a:off x="2133600" y="609600"/>
            <a:ext cx="4495800" cy="723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/>
            <a:r>
              <a:rPr lang="th-TH" sz="4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ขั้นตอนการบันทึกเสนอ</a:t>
            </a:r>
          </a:p>
        </p:txBody>
      </p:sp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19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3352800" cy="808038"/>
          </a:xfrm>
          <a:solidFill>
            <a:schemeClr val="accent6">
              <a:lumMod val="75000"/>
            </a:schemeClr>
          </a:solidFill>
          <a:ln>
            <a:noFill/>
          </a:ln>
          <a:scene3d>
            <a:camera prst="obliqueTopLeft"/>
            <a:lightRig rig="threePt" dir="t">
              <a:rot lat="0" lon="0" rev="1200000"/>
            </a:lightRig>
          </a:scene3d>
          <a:sp3d prstMaterial="matte">
            <a:bevelT w="114300" prst="artDeco"/>
            <a:bevelB w="1143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th-TH" sz="5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เนื้อหา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4648200"/>
            <a:ext cx="7848600" cy="990600"/>
          </a:xfr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3. การแลกเปลี่ยนเรียนรู้ / ข้อสังเกต / ข้อแนะนำ</a:t>
            </a:r>
          </a:p>
          <a:p>
            <a:pPr eaLnBrk="1" hangingPunct="1">
              <a:buFont typeface="Wingdings" pitchFamily="2" charset="2"/>
              <a:buNone/>
            </a:pPr>
            <a:endParaRPr lang="th-TH" b="1" dirty="0" smtClean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38200" y="1981200"/>
            <a:ext cx="7848600" cy="144655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330066"/>
              </a:buClr>
              <a:buSzPct val="70000"/>
            </a:pPr>
            <a:r>
              <a:rPr lang="th-TH" b="1" kern="0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1. ข้อห่วงใยจากผู้บังคับบัญชา/ข้อขัดข้องที่พบ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330066"/>
              </a:buClr>
              <a:buSzPct val="70000"/>
            </a:pPr>
            <a:r>
              <a:rPr lang="th-TH" b="1" kern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    ใน</a:t>
            </a:r>
            <a:r>
              <a:rPr lang="th-TH" b="1" kern="0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ปัจจุบัน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38200" y="3276600"/>
            <a:ext cx="7848600" cy="1323439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330066"/>
              </a:buClr>
              <a:buSzPct val="70000"/>
            </a:pPr>
            <a:r>
              <a:rPr lang="th-TH" b="1" kern="0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2. การพิมพ์หนังสือราชการด้วยโปรแกรมการพิมพ์</a:t>
            </a:r>
            <a:br>
              <a:rPr lang="th-TH" b="1" kern="0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kern="0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ในเครื่องคอมพิวเตอร์</a:t>
            </a: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A1CF9-A10C-4862-BD40-9C9C391526C5}" type="slidenum">
              <a:rPr lang="en-US" sz="3000" smtClean="0">
                <a:latin typeface="TH SarabunIT๙" pitchFamily="34" charset="-34"/>
                <a:cs typeface="TH SarabunIT๙" pitchFamily="34" charset="-34"/>
              </a:rPr>
              <a:pPr>
                <a:defRPr/>
              </a:pPr>
              <a:t>2</a:t>
            </a:fld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12"/>
          <p:cNvSpPr>
            <a:spLocks noGrp="1" noChangeArrowheads="1"/>
          </p:cNvSpPr>
          <p:nvPr>
            <p:ph idx="1"/>
          </p:nvPr>
        </p:nvSpPr>
        <p:spPr>
          <a:xfrm>
            <a:off x="533400" y="2209800"/>
            <a:ext cx="8305800" cy="3352800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ให้เสนอเรื่องตามระดับชั้นความเร็ว  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ให้เสนอเรื่องตามประเภทชั้นความลับ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ให้ตรวจสอบเอกสารที่แนบประกอบเรื่อง</a:t>
            </a:r>
          </a:p>
          <a:p>
            <a:pPr marL="571500" indent="-571500" eaLnBrk="1" hangingPunct="1">
              <a:lnSpc>
                <a:spcPct val="90000"/>
              </a:lnSpc>
              <a:buNone/>
            </a:pPr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    ให้ครบทุกครั้งก่อนนำเสนอ</a:t>
            </a:r>
          </a:p>
        </p:txBody>
      </p:sp>
      <p:sp>
        <p:nvSpPr>
          <p:cNvPr id="50181" name="Rectangle 14"/>
          <p:cNvSpPr>
            <a:spLocks noChangeArrowheads="1"/>
          </p:cNvSpPr>
          <p:nvPr/>
        </p:nvSpPr>
        <p:spPr bwMode="auto">
          <a:xfrm>
            <a:off x="1981200" y="838200"/>
            <a:ext cx="5029200" cy="800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/>
            <a:r>
              <a:rPr lang="th-TH" sz="5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ขั้นตอนการนำเสนอ</a:t>
            </a:r>
          </a:p>
        </p:txBody>
      </p:sp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20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458200" cy="4953000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4400" b="1" u="sng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ขั้นตอนการดำเนินการ</a:t>
            </a:r>
          </a:p>
          <a:p>
            <a:pPr marL="609600" indent="-609600" eaLnBrk="1" hangingPunct="1">
              <a:lnSpc>
                <a:spcPct val="90000"/>
              </a:lnSpc>
              <a:buSzPct val="65000"/>
              <a:buNone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1. ศึกษาและจดจำรูปแบบของหนังสือราชการ </a:t>
            </a:r>
          </a:p>
          <a:p>
            <a:pPr marL="609600" indent="-609600" eaLnBrk="1" hangingPunct="1">
              <a:lnSpc>
                <a:spcPct val="90000"/>
              </a:lnSpc>
              <a:buSzPct val="65000"/>
              <a:buNone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    ให้ถูกต้องและแม่นยำ</a:t>
            </a:r>
          </a:p>
          <a:p>
            <a:pPr marL="609600" indent="-609600" eaLnBrk="1" hangingPunct="1">
              <a:lnSpc>
                <a:spcPct val="90000"/>
              </a:lnSpc>
              <a:buSzPct val="65000"/>
              <a:buNone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2. เข้าใจในโครงสร้างของหนังสือราชการแต่ละชนิด เช่น หนังสือภายนอก หนังสือภายใน หนังสือประทับตรา เป็นต้น</a:t>
            </a:r>
          </a:p>
          <a:p>
            <a:pPr marL="609600" indent="-609600" eaLnBrk="1" hangingPunct="1">
              <a:lnSpc>
                <a:spcPct val="90000"/>
              </a:lnSpc>
              <a:buSzPct val="65000"/>
              <a:buNone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3. จับประเด็นของเรื่องที่จะร่าง</a:t>
            </a:r>
          </a:p>
          <a:p>
            <a:pPr marL="609600" indent="-609600" eaLnBrk="1" hangingPunct="1">
              <a:lnSpc>
                <a:spcPct val="90000"/>
              </a:lnSpc>
              <a:buSzPct val="65000"/>
              <a:buFontTx/>
              <a:buAutoNum type="arabicPeriod"/>
            </a:pPr>
            <a:endParaRPr lang="th-TH" sz="4400" b="1" dirty="0" smtClean="0">
              <a:latin typeface="TH SarabunIT๙" pitchFamily="34" charset="-34"/>
              <a:cs typeface="TH SarabunIT๙" pitchFamily="34" charset="-34"/>
            </a:endParaRPr>
          </a:p>
          <a:p>
            <a:pPr marL="609600" indent="-609600" eaLnBrk="1" hangingPunct="1">
              <a:lnSpc>
                <a:spcPct val="90000"/>
              </a:lnSpc>
              <a:buSzPct val="65000"/>
              <a:buNone/>
            </a:pPr>
            <a:endParaRPr lang="th-TH" sz="4400" b="1" dirty="0" smtClean="0">
              <a:latin typeface="TH SarabunIT๙" pitchFamily="34" charset="-34"/>
              <a:cs typeface="TH SarabunIT๙" pitchFamily="34" charset="-34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th-TH" sz="4400" dirty="0" smtClean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7654" name="ชื่อเรื่อง 1"/>
          <p:cNvSpPr>
            <a:spLocks/>
          </p:cNvSpPr>
          <p:nvPr/>
        </p:nvSpPr>
        <p:spPr bwMode="auto">
          <a:xfrm>
            <a:off x="1600200" y="457200"/>
            <a:ext cx="5715000" cy="715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th-TH" sz="4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หลักในการร่างหนังสือราชการ</a:t>
            </a:r>
          </a:p>
        </p:txBody>
      </p:sp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21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458200" cy="4800600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buSzPct val="65000"/>
              <a:buNone/>
            </a:pP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4. บอกความประสงค์ให้ชัดเจน เพื่อให้ผู้รับสามารถพิจารณา</a:t>
            </a:r>
          </a:p>
          <a:p>
            <a:pPr marL="609600" indent="-609600" eaLnBrk="1" hangingPunct="1">
              <a:lnSpc>
                <a:spcPct val="90000"/>
              </a:lnSpc>
              <a:buSzPct val="65000"/>
              <a:buNone/>
            </a:pP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    ได้อย่างรวดเร็ว</a:t>
            </a:r>
          </a:p>
          <a:p>
            <a:pPr marL="609600" indent="-609600" eaLnBrk="1" hangingPunct="1">
              <a:lnSpc>
                <a:spcPct val="90000"/>
              </a:lnSpc>
              <a:buSzPct val="65000"/>
              <a:buNone/>
            </a:pP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5. กรณีมีความประสงค์หลายข้อ ให้แยกเป็นข้อ ๆ </a:t>
            </a:r>
          </a:p>
          <a:p>
            <a:pPr marL="609600" indent="-609600" eaLnBrk="1" hangingPunct="1">
              <a:lnSpc>
                <a:spcPct val="90000"/>
              </a:lnSpc>
              <a:buSzPct val="65000"/>
              <a:buNone/>
            </a:pP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6. กรณีจำเป็นจะต้องอ้างตัวบทกฎหมาย หรือตัวอย่าง</a:t>
            </a:r>
          </a:p>
          <a:p>
            <a:pPr marL="609600" indent="-609600" eaLnBrk="1" hangingPunct="1">
              <a:lnSpc>
                <a:spcPct val="90000"/>
              </a:lnSpc>
              <a:buSzPct val="65000"/>
              <a:buNone/>
            </a:pP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    ให้ระบุให้ชัดเจน เพื่อให้ผู้รับค้นหามาตรวจสอบได้สะดวก</a:t>
            </a:r>
          </a:p>
          <a:p>
            <a:pPr marL="609600" indent="-609600">
              <a:lnSpc>
                <a:spcPct val="90000"/>
              </a:lnSpc>
              <a:buSzPct val="65000"/>
              <a:buNone/>
            </a:pPr>
            <a:r>
              <a:rPr lang="en-US" sz="4000" b="1" dirty="0" smtClean="0">
                <a:latin typeface="TH SarabunIT๙" pitchFamily="34" charset="-34"/>
                <a:cs typeface="TH SarabunIT๙" pitchFamily="34" charset="-34"/>
              </a:rPr>
              <a:t>7. 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 ใช้ถ้อยคำกะทัดรัด ได้ใจความ</a:t>
            </a:r>
          </a:p>
          <a:p>
            <a:pPr marL="609600" indent="-609600">
              <a:lnSpc>
                <a:spcPct val="90000"/>
              </a:lnSpc>
              <a:buSzPct val="65000"/>
              <a:buNone/>
            </a:pPr>
            <a:r>
              <a:rPr lang="en-US" sz="4000" b="1" dirty="0" smtClean="0">
                <a:latin typeface="TH SarabunIT๙" pitchFamily="34" charset="-34"/>
                <a:cs typeface="TH SarabunIT๙" pitchFamily="34" charset="-34"/>
              </a:rPr>
              <a:t>8. 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 ใช้ถ้อยคำเป็นภาษาราชการ</a:t>
            </a:r>
          </a:p>
          <a:p>
            <a:pPr marL="609600" indent="-609600">
              <a:lnSpc>
                <a:spcPct val="90000"/>
              </a:lnSpc>
              <a:buSzPct val="65000"/>
              <a:buNone/>
            </a:pPr>
            <a:endParaRPr lang="th-TH" sz="4000" b="1" dirty="0" smtClean="0">
              <a:latin typeface="TH SarabunIT๙" pitchFamily="34" charset="-34"/>
              <a:cs typeface="TH SarabunIT๙" pitchFamily="34" charset="-34"/>
            </a:endParaRPr>
          </a:p>
          <a:p>
            <a:pPr marL="609600" indent="-609600" eaLnBrk="1" hangingPunct="1">
              <a:lnSpc>
                <a:spcPct val="90000"/>
              </a:lnSpc>
              <a:buSzPct val="65000"/>
              <a:buNone/>
            </a:pPr>
            <a:endParaRPr lang="th-TH" sz="4000" b="1" dirty="0" smtClean="0">
              <a:latin typeface="TH SarabunIT๙" pitchFamily="34" charset="-34"/>
              <a:cs typeface="TH SarabunIT๙" pitchFamily="34" charset="-34"/>
            </a:endParaRPr>
          </a:p>
          <a:p>
            <a:pPr marL="609600" indent="-609600" eaLnBrk="1" hangingPunct="1">
              <a:lnSpc>
                <a:spcPct val="90000"/>
              </a:lnSpc>
              <a:buSzPct val="65000"/>
              <a:buFontTx/>
              <a:buAutoNum type="arabicPeriod"/>
            </a:pPr>
            <a:endParaRPr lang="th-TH" sz="4000" b="1" dirty="0" smtClean="0">
              <a:latin typeface="TH SarabunIT๙" pitchFamily="34" charset="-34"/>
              <a:cs typeface="TH SarabunIT๙" pitchFamily="34" charset="-34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th-TH" sz="4000" dirty="0" smtClean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7654" name="ชื่อเรื่อง 1"/>
          <p:cNvSpPr>
            <a:spLocks/>
          </p:cNvSpPr>
          <p:nvPr/>
        </p:nvSpPr>
        <p:spPr bwMode="auto">
          <a:xfrm>
            <a:off x="1600200" y="609600"/>
            <a:ext cx="5715000" cy="715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th-TH" sz="4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หลักในการร่างหนังสือราชการ</a:t>
            </a:r>
          </a:p>
        </p:txBody>
      </p:sp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22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458200" cy="4191000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09600" indent="-609600" eaLnBrk="1" hangingPunct="1">
              <a:lnSpc>
                <a:spcPct val="80000"/>
              </a:lnSpc>
              <a:buSzPct val="65000"/>
              <a:buNone/>
            </a:pPr>
            <a:endParaRPr lang="th-TH" sz="1100" b="1" dirty="0" smtClean="0">
              <a:latin typeface="TH SarabunIT๙" pitchFamily="34" charset="-34"/>
              <a:cs typeface="TH SarabunIT๙" pitchFamily="34" charset="-34"/>
            </a:endParaRPr>
          </a:p>
          <a:p>
            <a:pPr marL="609600" indent="-609600" eaLnBrk="1" hangingPunct="1">
              <a:lnSpc>
                <a:spcPct val="80000"/>
              </a:lnSpc>
              <a:buSzPct val="65000"/>
              <a:buNone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9.   การใช้ถ้อยคำปฏิเสธ ให้ใช้ภาษาที่นุ่มนวล รื่นหู</a:t>
            </a:r>
          </a:p>
          <a:p>
            <a:pPr marL="609600" indent="-609600" eaLnBrk="1" hangingPunct="1">
              <a:lnSpc>
                <a:spcPct val="80000"/>
              </a:lnSpc>
              <a:buSzPct val="65000"/>
              <a:buNone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10. หลีกเลี่ยงถ้อยคำที่เป็นคำซ้ำซ้อน คำฟุ่มเฟือย</a:t>
            </a:r>
          </a:p>
          <a:p>
            <a:pPr marL="609600" indent="-609600" eaLnBrk="1" hangingPunct="1">
              <a:lnSpc>
                <a:spcPct val="80000"/>
              </a:lnSpc>
              <a:buSzPct val="65000"/>
              <a:buNone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11. การใช้อักขระวิธี ตัวสะกด ตัวการันต์ </a:t>
            </a:r>
          </a:p>
          <a:p>
            <a:pPr marL="609600" indent="-609600" eaLnBrk="1" hangingPunct="1">
              <a:lnSpc>
                <a:spcPct val="80000"/>
              </a:lnSpc>
              <a:buSzPct val="65000"/>
              <a:buNone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      และวรรคตอนให้ถูกต้อง</a:t>
            </a:r>
          </a:p>
          <a:p>
            <a:pPr marL="609600" indent="-609600">
              <a:lnSpc>
                <a:spcPct val="80000"/>
              </a:lnSpc>
              <a:buSzPct val="65000"/>
              <a:buNone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12. ใช้คำราชาศัพท์ให้ถูกต้อง</a:t>
            </a:r>
          </a:p>
          <a:p>
            <a:pPr marL="609600" indent="-609600">
              <a:lnSpc>
                <a:spcPct val="80000"/>
              </a:lnSpc>
              <a:buSzPct val="65000"/>
              <a:buNone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13. ระมัดระวังในการใช้คำที่มีความหมายใกล้เคียงกัน</a:t>
            </a:r>
          </a:p>
          <a:p>
            <a:pPr marL="609600" indent="-609600" eaLnBrk="1" hangingPunct="1">
              <a:lnSpc>
                <a:spcPct val="80000"/>
              </a:lnSpc>
              <a:buSzPct val="65000"/>
              <a:buNone/>
            </a:pPr>
            <a:endParaRPr lang="th-TH" sz="4400" b="1" dirty="0" smtClean="0">
              <a:latin typeface="TH SarabunIT๙" pitchFamily="34" charset="-34"/>
              <a:cs typeface="TH SarabunIT๙" pitchFamily="34" charset="-34"/>
            </a:endParaRPr>
          </a:p>
          <a:p>
            <a:pPr marL="609600" indent="-609600" eaLnBrk="1" hangingPunct="1">
              <a:lnSpc>
                <a:spcPct val="80000"/>
              </a:lnSpc>
              <a:buSzPct val="65000"/>
              <a:buNone/>
            </a:pPr>
            <a:endParaRPr lang="th-TH" sz="4400" b="1" dirty="0" smtClean="0">
              <a:latin typeface="TH SarabunIT๙" pitchFamily="34" charset="-34"/>
              <a:cs typeface="TH SarabunIT๙" pitchFamily="34" charset="-34"/>
            </a:endParaRPr>
          </a:p>
          <a:p>
            <a:pPr marL="609600" indent="-609600" eaLnBrk="1" hangingPunct="1">
              <a:lnSpc>
                <a:spcPct val="80000"/>
              </a:lnSpc>
              <a:buSzPct val="65000"/>
              <a:buFontTx/>
              <a:buNone/>
            </a:pPr>
            <a:endParaRPr lang="th-TH" sz="4400" b="1" dirty="0" smtClean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8677" name="ชื่อเรื่อง 1"/>
          <p:cNvSpPr>
            <a:spLocks/>
          </p:cNvSpPr>
          <p:nvPr/>
        </p:nvSpPr>
        <p:spPr bwMode="auto">
          <a:xfrm>
            <a:off x="1524000" y="609600"/>
            <a:ext cx="6248400" cy="761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th-TH" sz="4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หลักในการร่างหนังสือราชการ (ต่อ)</a:t>
            </a:r>
          </a:p>
        </p:txBody>
      </p:sp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23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458200" cy="3962400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SzPct val="65000"/>
              <a:buNone/>
            </a:pPr>
            <a:endParaRPr lang="th-TH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pPr marL="609600" indent="-609600" eaLnBrk="1" hangingPunct="1">
              <a:lnSpc>
                <a:spcPct val="80000"/>
              </a:lnSpc>
              <a:buSzPct val="65000"/>
              <a:buNone/>
            </a:pPr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14. หลีกเลี่ยงการใช้คำที่เป็นภาษาต่างประเทศ</a:t>
            </a:r>
          </a:p>
          <a:p>
            <a:pPr marL="609600" indent="-609600" eaLnBrk="1" hangingPunct="1">
              <a:lnSpc>
                <a:spcPct val="80000"/>
              </a:lnSpc>
              <a:buSzPct val="65000"/>
              <a:buNone/>
            </a:pPr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      ให้มากที่สุด</a:t>
            </a:r>
          </a:p>
          <a:p>
            <a:pPr marL="609600" indent="-609600" eaLnBrk="1" hangingPunct="1">
              <a:lnSpc>
                <a:spcPct val="80000"/>
              </a:lnSpc>
              <a:buSzPct val="65000"/>
              <a:buNone/>
            </a:pPr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15. ไม่ใช้คำที่ใช้ในโฆษณา</a:t>
            </a:r>
          </a:p>
          <a:p>
            <a:pPr marL="609600" indent="-609600" eaLnBrk="1" hangingPunct="1">
              <a:lnSpc>
                <a:spcPct val="80000"/>
              </a:lnSpc>
              <a:buSzPct val="65000"/>
              <a:buNone/>
            </a:pPr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16. อ่านและตรวจทานความถูกต้องอีกครั้งหนึ่ง</a:t>
            </a:r>
          </a:p>
          <a:p>
            <a:pPr marL="609600" indent="-609600" eaLnBrk="1" hangingPunct="1">
              <a:lnSpc>
                <a:spcPct val="80000"/>
              </a:lnSpc>
              <a:buSzPct val="65000"/>
              <a:buFontTx/>
              <a:buNone/>
            </a:pPr>
            <a:endParaRPr lang="th-TH" sz="4800" b="1" dirty="0" smtClean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8677" name="ชื่อเรื่อง 1"/>
          <p:cNvSpPr>
            <a:spLocks/>
          </p:cNvSpPr>
          <p:nvPr/>
        </p:nvSpPr>
        <p:spPr bwMode="auto">
          <a:xfrm>
            <a:off x="1524000" y="609600"/>
            <a:ext cx="6248400" cy="761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th-TH" sz="4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หลักในการร่างหนังสือราชการ (ต่อ)</a:t>
            </a:r>
          </a:p>
        </p:txBody>
      </p:sp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24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6172200" cy="8001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โครงสร้างในการร่างหนังสือราชการ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229600" cy="4191000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09600" indent="-609600" eaLnBrk="1" hangingPunct="1">
              <a:buFontTx/>
              <a:buNone/>
            </a:pPr>
            <a:r>
              <a:rPr lang="th-TH" sz="4000" b="1" u="sng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ตอนที่ 1</a:t>
            </a:r>
            <a:r>
              <a:rPr lang="th-TH" sz="40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 (คำขึ้นต้น)</a:t>
            </a:r>
          </a:p>
          <a:p>
            <a:pPr marL="609600" indent="-609600" eaLnBrk="1" hangingPunct="1">
              <a:buFontTx/>
              <a:buNone/>
            </a:pPr>
            <a:r>
              <a:rPr lang="th-TH" sz="36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1.  หากเป็นเรื่องที่เคยติดต่อกันมาก่อน จะต้องดูถึงเรื่องเดิมว่าเคย เป็นมาอย่างไร  ปกติให้ขึ้นต้นด้วยคำว่า “ตาม  ...” ลงท้าย</a:t>
            </a:r>
          </a:p>
          <a:p>
            <a:pPr marL="609600" indent="-609600" eaLnBrk="1" hangingPunct="1">
              <a:buFontTx/>
              <a:buNone/>
            </a:pPr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     ด้วยคำว่า “นั้น”</a:t>
            </a:r>
          </a:p>
          <a:p>
            <a:pPr marL="609600" indent="-609600" eaLnBrk="1" hangingPunct="1">
              <a:buFontTx/>
              <a:buNone/>
            </a:pPr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	2.  หากเป็นเรื่องที่เกิดขึ้นใหม่ ซึ่งไม่เคยมีการติดต่อกันมาก่อน จะต้องเขียนความประสงค์ หรือความมุ่งหมาย  โดยมีเหตุผลอย่างชัดเจน ปกติให้ขึ้นต้นด้วยคำว่า “ด้วย...” หรือ “ เนื่องจาก ...”</a:t>
            </a:r>
          </a:p>
        </p:txBody>
      </p:sp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25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9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6553200" cy="104294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th-TH" sz="48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โครงสร้างในการร่างหนังสือราชการ (ต่อ)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8001000" cy="3886200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19138" indent="-719138" eaLnBrk="1" hangingPunct="1">
              <a:buFontTx/>
              <a:buNone/>
            </a:pPr>
            <a:r>
              <a:rPr lang="th-TH" sz="4400" b="1" u="sng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ตอนที่  2</a:t>
            </a:r>
            <a:r>
              <a:rPr lang="th-TH" sz="44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 (จุดประสงค์)</a:t>
            </a:r>
          </a:p>
          <a:p>
            <a:pPr marL="719138" indent="-719138" eaLnBrk="1" hangingPunct="1">
              <a:buFontTx/>
              <a:buNone/>
            </a:pPr>
            <a:r>
              <a:rPr lang="th-TH" sz="44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1.  ให้แจ้งจุดประสงค์ที่มีหนังสือไป เช่น การขอความร่วมมือ  การขอความเห็น  การขอความช่วยเหลือ</a:t>
            </a:r>
          </a:p>
          <a:p>
            <a:pPr marL="719138" indent="-719138" eaLnBrk="1" hangingPunct="1">
              <a:buFontTx/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2.  ถ้ามีจุดประสงค์หลายข้อ  ให้เขียนแยกออกเป็นข้อ ๆ ให้ชัดเจน</a:t>
            </a:r>
          </a:p>
          <a:p>
            <a:pPr marL="719138" indent="-719138" eaLnBrk="1" hangingPunct="1">
              <a:buFontTx/>
              <a:buNone/>
            </a:pPr>
            <a:r>
              <a:rPr lang="th-TH" sz="44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26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9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6553200" cy="81741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โครงสร้างในการร่างหนังสือราชการ (ต่อ)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7391400" cy="3200400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09600" indent="-609600" eaLnBrk="1" hangingPunct="1">
              <a:buFontTx/>
              <a:buNone/>
            </a:pPr>
            <a:r>
              <a:rPr lang="th-TH" sz="4000" b="1" u="sng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ตอนที่  3</a:t>
            </a:r>
            <a:r>
              <a:rPr lang="th-TH" sz="40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 (คำลงท้าย)</a:t>
            </a:r>
          </a:p>
          <a:p>
            <a:pPr marL="609600" indent="-609600" eaLnBrk="1" hangingPunct="1">
              <a:buFontTx/>
              <a:buNone/>
            </a:pPr>
            <a:r>
              <a:rPr lang="th-TH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4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ปกติจะขึ้นต้นด้วย คำว่า “จึง ... และต่อท้ายด้วยข้อความที่ได้ระบุให้ปฏิบัติตาม หรือ ร้องขอ ตามข้อความที่ได้ระบุไว้ใน </a:t>
            </a:r>
            <a:r>
              <a:rPr lang="th-TH" sz="4000" b="1" u="sng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ตอนที่ 2</a:t>
            </a:r>
            <a:r>
              <a:rPr lang="th-TH" sz="4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ให้ชัดเจน</a:t>
            </a:r>
            <a:endParaRPr lang="th-TH" sz="4400" b="1" dirty="0" smtClean="0">
              <a:solidFill>
                <a:srgbClr val="FF6600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609600" indent="-609600" eaLnBrk="1" hangingPunct="1">
              <a:buFontTx/>
              <a:buNone/>
            </a:pPr>
            <a:r>
              <a:rPr lang="th-TH" sz="40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27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467600" cy="4343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หลักทั่วไปที่นิยมยึดถือในการเขียนหนังสือราชการ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เขียนให้ถูกต้อง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เขียนให้ชัดเจน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เขียนให้รัดกุม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เขียนให้กระทัดรัด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เขียนให้บรรลุวัตถุประสงค์</a:t>
            </a:r>
            <a:endParaRPr lang="en-US" sz="3600" b="1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90600" y="2209800"/>
            <a:ext cx="4239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dirty="0">
                <a:solidFill>
                  <a:srgbClr val="FF0000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90600" y="2819400"/>
            <a:ext cx="64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dirty="0">
                <a:solidFill>
                  <a:srgbClr val="FF0000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90600" y="3429000"/>
            <a:ext cx="64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dirty="0">
                <a:solidFill>
                  <a:srgbClr val="FF0000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90600" y="3962400"/>
            <a:ext cx="64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dirty="0">
                <a:solidFill>
                  <a:srgbClr val="FF0000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90600" y="4572000"/>
            <a:ext cx="64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dirty="0">
                <a:solidFill>
                  <a:srgbClr val="FF0000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12" name="สี่เหลี่ยมมุมมน 4"/>
          <p:cNvSpPr/>
          <p:nvPr/>
        </p:nvSpPr>
        <p:spPr>
          <a:xfrm>
            <a:off x="1828800" y="609600"/>
            <a:ext cx="5562600" cy="8096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th-TH" sz="4400" b="1" cap="small" dirty="0" smtClean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หลักการเขียนหนังสือราชการ</a:t>
            </a:r>
          </a:p>
        </p:txBody>
      </p:sp>
      <p:sp>
        <p:nvSpPr>
          <p:cNvPr id="1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28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809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914400"/>
            <a:ext cx="6400800" cy="4495800"/>
          </a:xfrm>
        </p:spPr>
        <p:txBody>
          <a:bodyPr>
            <a:noAutofit/>
          </a:bodyPr>
          <a:lstStyle/>
          <a:p>
            <a:pPr algn="r" eaLnBrk="1" hangingPunct="1"/>
            <a:r>
              <a:rPr lang="th-TH" sz="8800" b="1" dirty="0" smtClean="0">
                <a:solidFill>
                  <a:srgbClr val="FF6600"/>
                </a:solidFill>
                <a:latin typeface="TH SarabunIT๙" pitchFamily="34" charset="-34"/>
                <a:cs typeface="TH SarabunIT๙" pitchFamily="34" charset="-34"/>
              </a:rPr>
              <a:t>            </a:t>
            </a:r>
            <a:r>
              <a:rPr lang="th-TH" sz="14800" b="1" dirty="0" smtClean="0">
                <a:solidFill>
                  <a:srgbClr val="FF6600"/>
                </a:solidFill>
                <a:latin typeface="TH SarabunIT๙" pitchFamily="34" charset="-34"/>
                <a:cs typeface="TH SarabunIT๙" pitchFamily="34" charset="-34"/>
              </a:rPr>
              <a:t>ตั</a:t>
            </a:r>
            <a:r>
              <a:rPr lang="th-TH" sz="8000" b="1" dirty="0" smtClean="0">
                <a:solidFill>
                  <a:srgbClr val="FF6600"/>
                </a:solidFill>
                <a:latin typeface="TH SarabunIT๙" pitchFamily="34" charset="-34"/>
                <a:cs typeface="TH SarabunIT๙" pitchFamily="34" charset="-34"/>
              </a:rPr>
              <a:t>วอย่าง</a:t>
            </a:r>
            <a:br>
              <a:rPr lang="th-TH" sz="8000" b="1" dirty="0" smtClean="0">
                <a:solidFill>
                  <a:srgbClr val="FF660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80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การร่างหนังสือ      </a:t>
            </a:r>
            <a:br>
              <a:rPr lang="th-TH" sz="80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80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 ประเภทต่าง ๆ</a:t>
            </a:r>
            <a:endParaRPr lang="th-TH" sz="8000" b="1" dirty="0" smtClean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209800" y="1143000"/>
          <a:ext cx="1509713" cy="1524000"/>
        </p:xfrm>
        <a:graphic>
          <a:graphicData uri="http://schemas.openxmlformats.org/presentationml/2006/ole">
            <p:oleObj spid="_x0000_s1027" r:id="rId3" imgW="652229" imgH="658624" progId="">
              <p:embed/>
            </p:oleObj>
          </a:graphicData>
        </a:graphic>
      </p:graphicFrame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29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5257800" cy="1447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ข้อห่วงใยของผู้บังคับบัญชา/ปัญหาที่พบ</a:t>
            </a:r>
            <a:b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ใน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การจัดทำหนังสือราชการ</a:t>
            </a:r>
            <a:endParaRPr lang="th-TH" sz="4000" b="1" dirty="0" smtClean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8001000" cy="3886200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 - ขอให้ใช้ความระมัดระวังในการจัดทำหนังสือราชการ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 - ตรวจสอบและตรวจทาน ในการใช้รูปแบบ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 - คำราชาศัพท์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 - ถ้อยคำสำนวน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 - การสะกดคำศัพท์ คำถูก คำผิด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 - ถูกต้อง เหมาะสม และเป็นไปตามระเบียบฯ งานสารบรรณ</a:t>
            </a:r>
          </a:p>
          <a:p>
            <a:pPr eaLnBrk="1" hangingPunct="1">
              <a:buFont typeface="Wingdings" pitchFamily="2" charset="2"/>
              <a:buNone/>
            </a:pPr>
            <a:endParaRPr lang="th-TH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endParaRPr lang="th-TH" sz="3600" b="1" dirty="0" smtClean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3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7"/>
          <p:cNvSpPr>
            <a:spLocks noGrp="1" noChangeArrowheads="1"/>
          </p:cNvSpPr>
          <p:nvPr>
            <p:ph type="title"/>
          </p:nvPr>
        </p:nvSpPr>
        <p:spPr>
          <a:xfrm>
            <a:off x="1981200" y="609599"/>
            <a:ext cx="5105400" cy="84992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หนังสือเชิญ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153400" cy="4419600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th-TH" sz="2800" b="1" dirty="0" smtClean="0">
                <a:solidFill>
                  <a:srgbClr val="CC0000"/>
                </a:solidFill>
                <a:latin typeface="TH SarabunIT๙" pitchFamily="34" charset="-34"/>
                <a:cs typeface="TH SarabunIT๙" pitchFamily="34" charset="-34"/>
              </a:rPr>
              <a:t>มีขั้นตอนการร่างหนังสือ  ดังนี้.-</a:t>
            </a:r>
            <a:r>
              <a:rPr lang="th-TH" sz="28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28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2800" b="1" u="sng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ย่อหน้าแรก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		แจ้งวัตถุประสงค์ที่เชิญ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28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2800" b="1" u="sng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ย่อหน้าที่สอง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		1.  ให้ความสำคัญของผู้ถูกเชิญ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		2.  ให้รายละเอียดว่าผู้รับเชิญจะต้องทำอะไร ที่ไหน เมื่อใด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28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2800" b="1" u="sng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ย่อหน้าสุดท้าย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		1.  แสดงความหวังที่จะได้รับการตอบรับเชิญ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		2.  แสดงความขอบคุณไว้ล่วงหน้า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h-TH" sz="2800" b="1" dirty="0" smtClean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30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1066800" y="990600"/>
            <a:ext cx="7010400" cy="5629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th-TH" sz="1800" b="1" dirty="0">
              <a:solidFill>
                <a:srgbClr val="000000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ที่ </a:t>
            </a:r>
            <a:r>
              <a:rPr lang="th-TH" sz="1800" dirty="0" err="1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ลป</a:t>
            </a:r>
            <a:r>
              <a:rPr lang="th-TH" sz="1800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 0017.3/</a:t>
            </a:r>
            <a:endParaRPr lang="th-TH" sz="1800" dirty="0">
              <a:solidFill>
                <a:srgbClr val="000000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                                                    </a:t>
            </a:r>
            <a:r>
              <a:rPr lang="en-US" sz="18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12 </a:t>
            </a:r>
            <a:r>
              <a:rPr lang="th-TH" sz="18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พฤษภาคม </a:t>
            </a:r>
            <a:r>
              <a:rPr lang="en-US" sz="18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2553</a:t>
            </a:r>
            <a:endParaRPr lang="th-TH" sz="1800" dirty="0">
              <a:solidFill>
                <a:srgbClr val="000000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เรื่อง    ขอเรียนเชิญเป็นวิทยากร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เรียน    .....................................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สิ่งที่ส่งมาด้วย (ถ้ามี)...............................................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th-TH" sz="800" dirty="0">
              <a:solidFill>
                <a:srgbClr val="000000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	ด้วย (หน่วยงาน) ........................................... จะได้จัดการฝึกอบรม .......................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....................................................และได้กำหนดให้มีการบรรยายในหัวข้อวิชา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.............................. ในวันที่ ........................................... เวลา ....................................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ณ ..........................................................................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	วิทยาลัย ............................................. ได้พิจารณาเห็นว่า ท่านเป็นผู้มีความรู้และ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ประสบการณ์ในเรื่อง ........................................................ และสามารถให้ความรู้แก่ผู้เข้ารับการ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ฝึกอบรมในหัวข้อดังกล่าวได้เป็นอย่างดี ในการนี้ วิทยาลัย .................................................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จึงขอเรียนเชิญท่านได้กรุณาไปเป็นวิทยากรบรรยาย ................................................................เพื่อให้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ความรู้แก่ผู้เข้ารับการฝึกอบรม ตามวัน เวลา และสถานที่ดังกล่าวด้วย จักขอบคุณยิ่ง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	จึงเรียนมาเพื่อโปรดพิจารณา และหวังเป็นอย่างยิ่งว่า จะได้รับความกรุณาจากท่าน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18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และขอขอบคุณมา ณ โอกาสนี้อีกครั้งหนึ่ง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endParaRPr lang="th-TH" sz="1000" dirty="0">
              <a:solidFill>
                <a:srgbClr val="000000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			     ขอแสดงความนับถือ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			(ลงชื่อ) ..................................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				ตำแหน่ง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sz="18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ส่วนราชการเจ้าของเรื่อง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2667000" y="152400"/>
            <a:ext cx="33528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/>
            <a:r>
              <a:rPr lang="th-TH" sz="39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ตัวอย่างหนังสือเชิญ</a:t>
            </a:r>
          </a:p>
        </p:txBody>
      </p:sp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31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57200" y="990600"/>
            <a:ext cx="8305800" cy="4267200"/>
          </a:xfrm>
          <a:prstGeom prst="cloudCallou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การพิมพ์หนังสือราชการด้วยโปรแกรมการพิมพ์</a:t>
            </a:r>
            <a:br>
              <a:rPr lang="th-TH" sz="60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60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ในเครื่องคอมพิวเตอร์</a:t>
            </a:r>
            <a:endParaRPr lang="th-TH" sz="5400" b="1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32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09599"/>
            <a:ext cx="7238999" cy="5638801"/>
          </a:xfrm>
          <a:prstGeom prst="rect">
            <a:avLst/>
          </a:prstGeom>
        </p:spPr>
      </p:pic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33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7162800" cy="5739199"/>
          </a:xfrm>
          <a:prstGeom prst="rect">
            <a:avLst/>
          </a:prstGeom>
        </p:spPr>
      </p:pic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34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762000"/>
            <a:ext cx="7306695" cy="4648200"/>
          </a:xfrm>
          <a:prstGeom prst="rect">
            <a:avLst/>
          </a:prstGeom>
        </p:spPr>
      </p:pic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35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36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8100"/>
            <a:ext cx="7315200" cy="6801800"/>
          </a:xfrm>
          <a:prstGeom prst="rect">
            <a:avLst/>
          </a:prstGeom>
        </p:spPr>
      </p:pic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37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4800600" y="304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1.5</a:t>
            </a:r>
            <a:endParaRPr lang="th-TH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284"/>
            <a:ext cx="7772400" cy="6849431"/>
          </a:xfrm>
          <a:prstGeom prst="rect">
            <a:avLst/>
          </a:prstGeom>
        </p:spPr>
      </p:pic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38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905000" y="1524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1.5</a:t>
            </a:r>
            <a:endParaRPr lang="th-TH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70968"/>
            <a:ext cx="8001000" cy="6716063"/>
          </a:xfrm>
          <a:prstGeom prst="rect">
            <a:avLst/>
          </a:prstGeom>
        </p:spPr>
      </p:pic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39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457200" y="1143000"/>
            <a:ext cx="8305800" cy="4267200"/>
          </a:xfrm>
          <a:prstGeom prst="cloudCallou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ความสำคัญและ</a:t>
            </a:r>
            <a:br>
              <a:rPr lang="th-TH" sz="60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60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ขอบข่ายของงานธุรการ</a:t>
            </a:r>
            <a:endParaRPr lang="th-TH" sz="60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4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2863"/>
            <a:ext cx="7848599" cy="6792273"/>
          </a:xfrm>
          <a:prstGeom prst="rect">
            <a:avLst/>
          </a:prstGeom>
        </p:spPr>
      </p:pic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40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4800600" y="2286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1.5</a:t>
            </a:r>
            <a:endParaRPr lang="th-TH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/>
          <p:cNvSpPr/>
          <p:nvPr/>
        </p:nvSpPr>
        <p:spPr>
          <a:xfrm>
            <a:off x="914400" y="685800"/>
            <a:ext cx="7353328" cy="8096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th-TH" b="1" cap="small" dirty="0" smtClean="0">
                <a:solidFill>
                  <a:schemeClr val="bg1">
                    <a:lumMod val="95000"/>
                  </a:schemeClr>
                </a:solidFill>
                <a:latin typeface="TH Niramit AS" pitchFamily="2" charset="-34"/>
                <a:cs typeface="+mj-cs"/>
              </a:rPr>
              <a:t>สัญลักษณ์ “เดินหน้าลำปาง สร้างสรรค์ ปันสุข”</a:t>
            </a:r>
            <a:endParaRPr lang="th-TH" b="1" cap="small" dirty="0" smtClean="0">
              <a:solidFill>
                <a:schemeClr val="bg1">
                  <a:lumMod val="95000"/>
                </a:schemeClr>
              </a:solidFill>
              <a:cs typeface="+mj-cs"/>
            </a:endParaRPr>
          </a:p>
        </p:txBody>
      </p:sp>
      <p:pic>
        <p:nvPicPr>
          <p:cNvPr id="28674" name="Picture 1" descr="1234567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551628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41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219200" y="685800"/>
            <a:ext cx="7239000" cy="9445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b="1" dirty="0" smtClean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เครื่องหมายราชการ/ตราประจำจังหวัดลำปาง</a:t>
            </a:r>
            <a:endParaRPr lang="th-TH" b="1" dirty="0">
              <a:solidFill>
                <a:srgbClr val="FFFF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5" name="รูปภาพ 4" descr="ตราประจำจังหวัดลำปาง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524000"/>
            <a:ext cx="4301987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42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848600" cy="94129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th-TH" sz="48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การแลกเปลี่ยนเรียนรู้/ข้อสังเกต/ข้อตรวจพบ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2000" y="2209800"/>
            <a:ext cx="7848600" cy="3581400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th-TH" sz="4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th-TH" sz="4400" b="1" kern="0" dirty="0" smtClean="0">
              <a:solidFill>
                <a:schemeClr val="tx1"/>
              </a:solidFill>
              <a:latin typeface="TH SarabunIT๙" pitchFamily="34" charset="-34"/>
              <a:ea typeface="+mj-ea"/>
              <a:cs typeface="TH SarabunIT๙" pitchFamily="34" charset="-34"/>
            </a:endParaRP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th-TH" sz="4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th-TH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1. หัวหน้าหน่วยตรวจสอบภายในจังหวัดลำปาง</a:t>
            </a: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h-TH" sz="4400" b="1" kern="0" noProof="0" dirty="0" smtClean="0">
                <a:solidFill>
                  <a:schemeClr val="tx1"/>
                </a:solidFill>
                <a:latin typeface="TH SarabunIT๙" pitchFamily="34" charset="-34"/>
                <a:ea typeface="+mj-ea"/>
                <a:cs typeface="TH SarabunIT๙" pitchFamily="34" charset="-34"/>
              </a:rPr>
              <a:t>2. เลขานุการผู้ว่าราชการจังหวัดลำปาง</a:t>
            </a: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th-TH" sz="44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3.</a:t>
            </a:r>
            <a:r>
              <a:rPr kumimoji="0" lang="th-TH" sz="44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 เลขานุการรองผู้ว่าราชการจังหวัดลำปาง</a:t>
            </a: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h-TH" sz="4400" b="1" kern="0" dirty="0" smtClean="0">
                <a:solidFill>
                  <a:schemeClr val="tx1"/>
                </a:solidFill>
                <a:latin typeface="TH SarabunIT๙" pitchFamily="34" charset="-34"/>
                <a:ea typeface="+mj-ea"/>
                <a:cs typeface="TH SarabunIT๙" pitchFamily="34" charset="-34"/>
              </a:rPr>
              <a:t>    </a:t>
            </a:r>
            <a:r>
              <a:rPr kumimoji="0" lang="th-TH" sz="44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ทั้งสองท่าน</a:t>
            </a: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h-TH" sz="4400" b="1" kern="0" baseline="0" noProof="0" dirty="0" smtClean="0">
                <a:solidFill>
                  <a:schemeClr val="tx1"/>
                </a:solidFill>
                <a:latin typeface="TH SarabunIT๙" pitchFamily="34" charset="-34"/>
                <a:ea typeface="+mj-ea"/>
                <a:cs typeface="TH SarabunIT๙" pitchFamily="34" charset="-34"/>
              </a:rPr>
              <a:t>4.</a:t>
            </a:r>
            <a:r>
              <a:rPr lang="th-TH" sz="4400" b="1" kern="0" noProof="0" dirty="0" smtClean="0">
                <a:solidFill>
                  <a:schemeClr val="tx1"/>
                </a:solidFill>
                <a:latin typeface="TH SarabunIT๙" pitchFamily="34" charset="-34"/>
                <a:ea typeface="+mj-ea"/>
                <a:cs typeface="TH SarabunIT๙" pitchFamily="34" charset="-34"/>
              </a:rPr>
              <a:t> เลขานุการปลัดจังหวัดลำปาง</a:t>
            </a:r>
            <a:endParaRPr kumimoji="0" lang="th-TH" sz="4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  <p:sp>
        <p:nvSpPr>
          <p:cNvPr id="7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43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737274" y="2538274"/>
            <a:ext cx="4854214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ขอบคุณเจ้า</a:t>
            </a:r>
            <a:endParaRPr lang="th-TH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143000"/>
            <a:ext cx="319722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44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6096000" cy="808038"/>
          </a:xfrm>
          <a:solidFill>
            <a:schemeClr val="tx2"/>
          </a:solidFill>
        </p:spPr>
        <p:txBody>
          <a:bodyPr>
            <a:noAutofit/>
          </a:bodyPr>
          <a:lstStyle/>
          <a:p>
            <a:pPr eaLnBrk="1" hangingPunct="1"/>
            <a:r>
              <a:rPr lang="th-TH" sz="5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ความสำคัญของงานธุรการ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209800"/>
            <a:ext cx="6781800" cy="3352800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th-TH" sz="5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1. เป็นด่านหน้าของหน่วยงาน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5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2. เป็นหน่วยสนับสนุน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5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3. เป็นหน่วยบริการ</a:t>
            </a:r>
          </a:p>
        </p:txBody>
      </p:sp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5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6324600" cy="808038"/>
          </a:xfrm>
          <a:solidFill>
            <a:schemeClr val="tx2"/>
          </a:solidFill>
        </p:spPr>
        <p:txBody>
          <a:bodyPr>
            <a:noAutofit/>
          </a:bodyPr>
          <a:lstStyle/>
          <a:p>
            <a:pPr eaLnBrk="1" hangingPunct="1"/>
            <a:r>
              <a:rPr lang="th-TH" sz="5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ขอบข่ายของงานธุรการ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763000" cy="3581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    1.1 รับ-ส่งหนังสือ     		1.2 ร่างหนังสือ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    1.3 พิมพ์หนังสือ      		1.4 ผลิตสำเนาเอกสาร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    1.5 จัดเก็บเอกสาร/แฟ้มเสนอ 1.6 บันทึกเสนอหนังสือ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    1.7 ตรวจทานหนังสือ		1.8 การทำลายหนังสือ</a:t>
            </a:r>
          </a:p>
        </p:txBody>
      </p:sp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6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609600"/>
            <a:ext cx="4921169" cy="762000"/>
          </a:xfrm>
          <a:solidFill>
            <a:schemeClr val="tx2"/>
          </a:solidFill>
        </p:spPr>
        <p:txBody>
          <a:bodyPr>
            <a:noAutofit/>
          </a:bodyPr>
          <a:lstStyle/>
          <a:p>
            <a:pPr eaLnBrk="1" hangingPunct="1"/>
            <a:r>
              <a:rPr lang="th-TH" sz="48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บทบาทของเจ้าหน้าที่ธุรการ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05000"/>
            <a:ext cx="6781800" cy="4191000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1. ต้องรู้ระเบียบที่เกี่ยวข้อง               	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2. ต้องมีมนุษยสัมพันธ์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3. ต้องมีน้ำใจ เกื้อกูล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4. ต้องมีความละเอียดรอบคอบ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5. ต้องมีการพัฒนาอย่างต่อเนื่อง</a:t>
            </a:r>
          </a:p>
        </p:txBody>
      </p:sp>
      <p:sp>
        <p:nvSpPr>
          <p:cNvPr id="8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7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6629400" cy="8382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ประเภทและรูปแบบของหนังสือราชการ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8458200" cy="4267200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2800" b="1" u="sng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หนังสือราชการ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ได้แก่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1. หนังสือที่มีไปมาระหว่างส่วนราชการ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2. หนังสือที่ส่วนราชการมีไปถึงหน่วยงานอื่นใด ซึ่งมิใช่ส่วนราชการ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   หรือที่มีไปถึงบุคคลภายนอก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3. หนังสือที่หน่วยงานอื่นใด ซึ่งมิใช่ส่วนราชการ หรือบุคคลภายนอก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   มีมาถึงส่วนราชการ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4. เอกสารที่ทางราชการจัดทำขึ้นเพื่อเป็นหลักฐานในราชการ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5. เอกสารที่ทางราชการจัดทำขึ้นตามกฎหมาย ระเบียบ หรือข้อบังคับ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6. ข้อมูลข่าวสารหรือหนังสือที่ได้รับจากระบบสารบรรณอิเล็กทรอนิกส์</a:t>
            </a:r>
          </a:p>
        </p:txBody>
      </p:sp>
      <p:sp>
        <p:nvSpPr>
          <p:cNvPr id="7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8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7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5334000" cy="7620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eaLnBrk="1" hangingPunct="1"/>
            <a:r>
              <a:rPr lang="th-TH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หนังสือราชการ  มี 6 ชนิด</a:t>
            </a:r>
          </a:p>
        </p:txBody>
      </p:sp>
      <p:sp>
        <p:nvSpPr>
          <p:cNvPr id="12293" name="Rectangle 28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8001000" cy="4038600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33400" indent="-533400" eaLnBrk="1" hangingPunct="1">
              <a:buClr>
                <a:srgbClr val="FF3300"/>
              </a:buClr>
              <a:buFont typeface="Wingdings" pitchFamily="2" charset="2"/>
              <a:buNone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1. หนังสือภายนอก</a:t>
            </a:r>
          </a:p>
          <a:p>
            <a:pPr marL="533400" indent="-533400" eaLnBrk="1" hangingPunct="1">
              <a:buClr>
                <a:srgbClr val="FF3300"/>
              </a:buClr>
              <a:buFont typeface="Wingdings" pitchFamily="2" charset="2"/>
              <a:buNone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2. หนังสือภายใน</a:t>
            </a:r>
          </a:p>
          <a:p>
            <a:pPr marL="533400" indent="-533400" eaLnBrk="1" hangingPunct="1">
              <a:buClr>
                <a:srgbClr val="FF3300"/>
              </a:buClr>
              <a:buFont typeface="Wingdings" pitchFamily="2" charset="2"/>
              <a:buNone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3. หนังสือประทับตรา</a:t>
            </a:r>
          </a:p>
          <a:p>
            <a:pPr marL="533400" indent="-533400" eaLnBrk="1" hangingPunct="1">
              <a:buClr>
                <a:srgbClr val="FF3300"/>
              </a:buClr>
              <a:buFont typeface="Wingdings" pitchFamily="2" charset="2"/>
              <a:buNone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4. หนังสือสั่งการ</a:t>
            </a:r>
          </a:p>
          <a:p>
            <a:pPr marL="533400" indent="-533400" eaLnBrk="1" hangingPunct="1">
              <a:buClr>
                <a:srgbClr val="FF3300"/>
              </a:buClr>
              <a:buFont typeface="Wingdings" pitchFamily="2" charset="2"/>
              <a:buNone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5. หนังสือประชาสัมพันธ์</a:t>
            </a:r>
          </a:p>
          <a:p>
            <a:pPr marL="533400" indent="-533400" eaLnBrk="1" hangingPunct="1">
              <a:buClr>
                <a:srgbClr val="FF3300"/>
              </a:buClr>
              <a:buFont typeface="Wingdings" pitchFamily="2" charset="2"/>
              <a:buNone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6. หนังสือที่เจ้าหน้าที่ทำขึ้น หรือรับไว้เป็นหลักฐานในราชการ</a:t>
            </a:r>
          </a:p>
        </p:txBody>
      </p:sp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latin typeface="TH SarabunIT๙" pitchFamily="34" charset="-34"/>
                <a:cs typeface="TH SarabunIT๙" pitchFamily="34" charset="-34"/>
              </a:rPr>
              <a:t>9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0B050"/>
      </a:dk2>
      <a:lt2>
        <a:srgbClr val="F4E7ED"/>
      </a:lt2>
      <a:accent1>
        <a:srgbClr val="00B050"/>
      </a:accent1>
      <a:accent2>
        <a:srgbClr val="00B050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3188</TotalTime>
  <Words>1127</Words>
  <Application>Microsoft Office PowerPoint</Application>
  <PresentationFormat>นำเสนอทางหน้าจอ (4:3)</PresentationFormat>
  <Paragraphs>389</Paragraphs>
  <Slides>44</Slides>
  <Notes>2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0</vt:i4>
      </vt:variant>
      <vt:variant>
        <vt:lpstr>ชื่อเรื่องภาพนิ่ง</vt:lpstr>
      </vt:variant>
      <vt:variant>
        <vt:i4>44</vt:i4>
      </vt:variant>
    </vt:vector>
  </HeadingPairs>
  <TitlesOfParts>
    <vt:vector size="45" baseType="lpstr">
      <vt:lpstr>Office Theme</vt:lpstr>
      <vt:lpstr>ภาพนิ่ง 1</vt:lpstr>
      <vt:lpstr>เนื้อหา</vt:lpstr>
      <vt:lpstr>ข้อห่วงใยของผู้บังคับบัญชา/ปัญหาที่พบ ในการจัดทำหนังสือราชการ</vt:lpstr>
      <vt:lpstr>ภาพนิ่ง 4</vt:lpstr>
      <vt:lpstr>ความสำคัญของงานธุรการ</vt:lpstr>
      <vt:lpstr>ขอบข่ายของงานธุรการ</vt:lpstr>
      <vt:lpstr>บทบาทของเจ้าหน้าที่ธุรการ</vt:lpstr>
      <vt:lpstr>ประเภทและรูปแบบของหนังสือราชการ</vt:lpstr>
      <vt:lpstr>หนังสือราชการ  มี 6 ชนิด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โครงสร้างในการร่างหนังสือราชการ</vt:lpstr>
      <vt:lpstr>โครงสร้างในการร่างหนังสือราชการ (ต่อ)</vt:lpstr>
      <vt:lpstr>โครงสร้างในการร่างหนังสือราชการ (ต่อ)</vt:lpstr>
      <vt:lpstr>ภาพนิ่ง 28</vt:lpstr>
      <vt:lpstr>            ตัวอย่าง การร่างหนังสือ         ประเภทต่าง ๆ</vt:lpstr>
      <vt:lpstr>หนังสือเชิญ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เครื่องหมายราชการ/ตราประจำจังหวัดลำปาง</vt:lpstr>
      <vt:lpstr>การแลกเปลี่ยนเรียนรู้/ข้อสังเกต/ข้อตรวจพบ</vt:lpstr>
      <vt:lpstr>ภาพนิ่ง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คู่มือการปฏิบัติงาน   งานสารบรรณ</dc:title>
  <dc:creator>user</dc:creator>
  <cp:lastModifiedBy>DTC</cp:lastModifiedBy>
  <cp:revision>529</cp:revision>
  <dcterms:created xsi:type="dcterms:W3CDTF">2006-04-05T03:00:36Z</dcterms:created>
  <dcterms:modified xsi:type="dcterms:W3CDTF">2018-04-20T03:22:21Z</dcterms:modified>
</cp:coreProperties>
</file>