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7"/>
  </p:notesMasterIdLst>
  <p:handoutMasterIdLst>
    <p:handoutMasterId r:id="rId18"/>
  </p:handoutMasterIdLst>
  <p:sldIdLst>
    <p:sldId id="333" r:id="rId2"/>
    <p:sldId id="336" r:id="rId3"/>
    <p:sldId id="329" r:id="rId4"/>
    <p:sldId id="330" r:id="rId5"/>
    <p:sldId id="331" r:id="rId6"/>
    <p:sldId id="259" r:id="rId7"/>
    <p:sldId id="279" r:id="rId8"/>
    <p:sldId id="280" r:id="rId9"/>
    <p:sldId id="332" r:id="rId10"/>
    <p:sldId id="281" r:id="rId11"/>
    <p:sldId id="282" r:id="rId12"/>
    <p:sldId id="283" r:id="rId13"/>
    <p:sldId id="328" r:id="rId14"/>
    <p:sldId id="264" r:id="rId15"/>
    <p:sldId id="334" r:id="rId16"/>
  </p:sldIdLst>
  <p:sldSz cx="12192000" cy="6858000"/>
  <p:notesSz cx="6888163" cy="100203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FF66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7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3238"/>
          </a:xfrm>
          <a:prstGeom prst="rect">
            <a:avLst/>
          </a:prstGeom>
        </p:spPr>
        <p:txBody>
          <a:bodyPr vert="horz" lIns="91986" tIns="45993" rIns="91986" bIns="45993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4500" cy="503238"/>
          </a:xfrm>
          <a:prstGeom prst="rect">
            <a:avLst/>
          </a:prstGeom>
        </p:spPr>
        <p:txBody>
          <a:bodyPr vert="horz" lIns="91986" tIns="45993" rIns="91986" bIns="45993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72548BD-6D61-44DD-ABE2-53B0BAD89AE5}" type="datetimeFigureOut">
              <a:rPr lang="th-TH"/>
              <a:pPr>
                <a:defRPr/>
              </a:pPr>
              <a:t>17/05/60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517063"/>
            <a:ext cx="2984500" cy="503237"/>
          </a:xfrm>
          <a:prstGeom prst="rect">
            <a:avLst/>
          </a:prstGeom>
        </p:spPr>
        <p:txBody>
          <a:bodyPr vert="horz" lIns="91986" tIns="45993" rIns="91986" bIns="45993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02075" y="9517063"/>
            <a:ext cx="2984500" cy="503237"/>
          </a:xfrm>
          <a:prstGeom prst="rect">
            <a:avLst/>
          </a:prstGeom>
        </p:spPr>
        <p:txBody>
          <a:bodyPr vert="horz" lIns="91986" tIns="45993" rIns="91986" bIns="45993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6F6E014-53E6-4608-A130-3A3F73B0BAF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992974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986" tIns="45993" rIns="91986" bIns="45993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986" tIns="45993" rIns="91986" bIns="45993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78C0D3C-A560-4CAA-B581-688429B9CFD6}" type="datetimeFigureOut">
              <a:rPr lang="th-TH"/>
              <a:pPr>
                <a:defRPr/>
              </a:pPr>
              <a:t>17/05/60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2538"/>
            <a:ext cx="6011863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986" tIns="45993" rIns="91986" bIns="45993" rtlCol="0" anchor="ctr"/>
          <a:lstStyle/>
          <a:p>
            <a:pPr lvl="0"/>
            <a:endParaRPr lang="th-TH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975" y="4822825"/>
            <a:ext cx="5510213" cy="3944938"/>
          </a:xfrm>
          <a:prstGeom prst="rect">
            <a:avLst/>
          </a:prstGeom>
        </p:spPr>
        <p:txBody>
          <a:bodyPr vert="horz" lIns="91986" tIns="45993" rIns="91986" bIns="45993" rtlCol="0"/>
          <a:lstStyle/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th-TH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8650"/>
            <a:ext cx="2984500" cy="501650"/>
          </a:xfrm>
          <a:prstGeom prst="rect">
            <a:avLst/>
          </a:prstGeom>
        </p:spPr>
        <p:txBody>
          <a:bodyPr vert="horz" lIns="91986" tIns="45993" rIns="91986" bIns="45993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2075" y="9518650"/>
            <a:ext cx="2984500" cy="501650"/>
          </a:xfrm>
          <a:prstGeom prst="rect">
            <a:avLst/>
          </a:prstGeom>
        </p:spPr>
        <p:txBody>
          <a:bodyPr vert="horz" lIns="91986" tIns="45993" rIns="91986" bIns="45993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12091EB-375A-4B9E-94A6-9E5BAE78BE0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696579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C131114-4E1C-46AB-97E9-C1D4579D541A}" type="slidenum">
              <a:rPr lang="th-TH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th-TH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040E17C9-EE99-47F6-8991-D36F88795B9A}" type="slidenum">
              <a:rPr lang="th-TH"/>
              <a:pPr>
                <a:defRPr/>
              </a:pPr>
              <a:t>3</a:t>
            </a:fld>
            <a:endParaRPr lang="th-TH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D2D24AD0-838C-4190-97D0-D9498314F65F}" type="slidenum">
              <a:rPr lang="th-TH"/>
              <a:pPr>
                <a:defRPr/>
              </a:pPr>
              <a:t>4</a:t>
            </a:fld>
            <a:endParaRPr lang="th-TH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255637AC-2BA7-4C39-9514-618FBC633FFD}" type="slidenum">
              <a:rPr lang="th-TH"/>
              <a:pPr>
                <a:defRPr/>
              </a:pPr>
              <a:t>5</a:t>
            </a:fld>
            <a:endParaRPr lang="th-TH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96F0EF4-5219-45A5-BEC2-EBA4F1597A5C}" type="slidenum">
              <a:rPr lang="th-TH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th-TH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ตัวแทนรูปบนสไลด์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ตัวแทน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altLang="th-TH" smtClean="0"/>
          </a:p>
        </p:txBody>
      </p:sp>
      <p:sp>
        <p:nvSpPr>
          <p:cNvPr id="62468" name="ตัวแทนหมายเลขสไลด์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147B6C5-D07A-48D1-B546-A24BB122B6DF}" type="slidenum">
              <a:rPr lang="th-TH" altLang="th-TH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th-TH" altLang="th-TH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smtClean="0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8C11D0-68F8-4596-8308-CB85A8A8468F}" type="slidenum">
              <a:rPr lang="th-TH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th-TH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smtClean="0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1EE0EAC-DA79-4D10-8899-7E7996836739}" type="slidenum">
              <a:rPr lang="th-TH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th-TH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58E3A69-F339-49CD-984D-951948634487}" type="slidenum">
              <a:rPr lang="th-TH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th-TH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70920-C9F6-433B-AEDC-B3E1E20E6FA5}" type="datetimeFigureOut">
              <a:rPr lang="th-TH"/>
              <a:pPr>
                <a:defRPr/>
              </a:pPr>
              <a:t>17/05/60</a:t>
            </a:fld>
            <a:endParaRPr lang="th-TH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1843D-8831-408D-B69D-A1DDC584C94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831376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4BE9AE-EF65-412F-9849-2A3BB9FEECF0}" type="datetimeFigureOut">
              <a:rPr lang="th-TH"/>
              <a:pPr>
                <a:defRPr/>
              </a:pPr>
              <a:t>17/05/60</a:t>
            </a:fld>
            <a:endParaRPr lang="th-TH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361CF-359C-4EDA-946F-29B8BCFE13D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79330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D16AC-F192-4832-9827-6F65341B0AF4}" type="datetimeFigureOut">
              <a:rPr lang="th-TH"/>
              <a:pPr>
                <a:defRPr/>
              </a:pPr>
              <a:t>17/05/60</a:t>
            </a:fld>
            <a:endParaRPr lang="th-TH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54F07-C246-40E9-B2BE-4105A33E55C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63240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480A51-5BE1-48A6-86A2-7330161E5775}" type="datetimeFigureOut">
              <a:rPr lang="th-TH"/>
              <a:pPr>
                <a:defRPr/>
              </a:pPr>
              <a:t>17/05/60</a:t>
            </a:fld>
            <a:endParaRPr lang="th-TH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D98C0-255E-4B46-8E2D-4C16A7009DD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15161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9133B3-79AE-4FDC-A24C-65B220B114B6}" type="datetimeFigureOut">
              <a:rPr lang="th-TH"/>
              <a:pPr>
                <a:defRPr/>
              </a:pPr>
              <a:t>17/05/60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BE2EE-0301-4C37-B01A-AB8A22FFFD0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791180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1A9AC1-E000-4DC5-8C97-CC448DAEF42F}" type="datetimeFigureOut">
              <a:rPr lang="th-TH"/>
              <a:pPr>
                <a:defRPr/>
              </a:pPr>
              <a:t>17/05/60</a:t>
            </a:fld>
            <a:endParaRPr lang="th-TH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923BA-B7FA-4F36-B9D2-69228EA741D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058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4C33EF-A1B8-4758-87DF-70B718DD563F}" type="datetimeFigureOut">
              <a:rPr lang="th-TH"/>
              <a:pPr>
                <a:defRPr/>
              </a:pPr>
              <a:t>17/05/60</a:t>
            </a:fld>
            <a:endParaRPr lang="th-TH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4601F2-807B-46BA-BF30-EE52A987FD8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89846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359617-207E-46C4-B596-3BD50FF00A64}" type="datetimeFigureOut">
              <a:rPr lang="th-TH"/>
              <a:pPr>
                <a:defRPr/>
              </a:pPr>
              <a:t>17/05/60</a:t>
            </a:fld>
            <a:endParaRPr lang="th-TH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088B6E-2F3A-43D2-A833-0A9E3A84741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90371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C9703-FB7D-45DE-800F-2416EFE8363A}" type="datetimeFigureOut">
              <a:rPr lang="th-TH"/>
              <a:pPr>
                <a:defRPr/>
              </a:pPr>
              <a:t>17/05/60</a:t>
            </a:fld>
            <a:endParaRPr lang="th-TH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D43F19-13CB-4F10-B6DE-E420D92F2F6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82864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9275EC-5731-4562-86BF-87990D93E5D5}" type="datetimeFigureOut">
              <a:rPr lang="th-TH"/>
              <a:pPr>
                <a:defRPr/>
              </a:pPr>
              <a:t>17/05/60</a:t>
            </a:fld>
            <a:endParaRPr lang="th-TH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9F63A-04DB-4722-9CD1-5A68F192F5A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07831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13"/>
          <p:cNvSpPr/>
          <p:nvPr/>
        </p:nvSpPr>
        <p:spPr>
          <a:xfrm rot="420000" flipV="1">
            <a:off x="422116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14"/>
          <p:cNvSpPr/>
          <p:nvPr/>
        </p:nvSpPr>
        <p:spPr>
          <a:xfrm rot="420000" flipV="1">
            <a:off x="10672763" y="5359400"/>
            <a:ext cx="2063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15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16"/>
          <p:cNvSpPr>
            <a:spLocks/>
          </p:cNvSpPr>
          <p:nvPr/>
        </p:nvSpPr>
        <p:spPr bwMode="auto">
          <a:xfrm flipV="1">
            <a:off x="5842000" y="6219825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37D4A-3EEA-404F-AF88-DC7C841C7D26}" type="datetimeFigureOut">
              <a:rPr lang="th-TH"/>
              <a:pPr>
                <a:defRPr/>
              </a:pPr>
              <a:t>17/05/60</a:t>
            </a:fld>
            <a:endParaRPr lang="th-TH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0"/>
            <a:ext cx="812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4E0C00-C850-4DED-B315-FE8FE2411D8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4061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938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609600" y="1935163"/>
            <a:ext cx="109728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F2401A1-36C9-45E7-A110-B16F0379B022}" type="datetimeFigureOut">
              <a:rPr lang="th-TH"/>
              <a:pPr>
                <a:defRPr/>
              </a:pPr>
              <a:t>17/05/60</a:t>
            </a:fld>
            <a:endParaRPr lang="th-TH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0B5D574-9684-4C89-9E64-766617E2CD7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25400" y="203200"/>
            <a:ext cx="122412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45" r:id="rId2"/>
    <p:sldLayoutId id="2147483854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5" r:id="rId9"/>
    <p:sldLayoutId id="2147483851" r:id="rId10"/>
    <p:sldLayoutId id="214748385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Cordia New" pitchFamily="34" charset="-34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Cordia New" pitchFamily="34" charset="-34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Cordia New" pitchFamily="34" charset="-34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Cordia New" pitchFamily="34" charset="-34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Cordia New" pitchFamily="34" charset="-34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Cordia New" pitchFamily="34" charset="-34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Cordia New" pitchFamily="34" charset="-34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Cordia New" pitchFamily="34" charset="-34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0"/>
          <p:cNvSpPr txBox="1">
            <a:spLocks noChangeArrowheads="1"/>
          </p:cNvSpPr>
          <p:nvPr/>
        </p:nvSpPr>
        <p:spPr bwMode="auto">
          <a:xfrm>
            <a:off x="4624388" y="5551488"/>
            <a:ext cx="7364412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th-TH" altLang="th-TH" b="1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นางวิไลลักษณ์  กันธิยะ</a:t>
            </a:r>
          </a:p>
          <a:p>
            <a:pPr algn="ctr" eaLnBrk="1" hangingPunct="1"/>
            <a:r>
              <a:rPr lang="th-TH" altLang="th-TH" b="1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หัวหน้ากลุ่มงานสารสนเทศการพัฒนาชุมชน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23863" y="1554163"/>
            <a:ext cx="11450637" cy="3109912"/>
          </a:xfrm>
          <a:prstGeom prst="rect">
            <a:avLst/>
          </a:prstGeom>
          <a:ln w="57150" cap="flat" cmpd="sng" algn="ctr">
            <a:solidFill>
              <a:srgbClr val="FFFF00"/>
            </a:solidFill>
            <a:prstDash val="solid"/>
            <a:miter lim="800000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th-TH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ค่าเป้าหมายและตัวชี้วัด</a:t>
            </a:r>
          </a:p>
          <a:p>
            <a:pPr algn="ctr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th-TH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ความรับผิดชอบ </a:t>
            </a:r>
            <a:r>
              <a:rPr lang="en-US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r>
              <a:rPr lang="th-TH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กลุ่มงานสารสนเทศการพัฒนาชุมชน</a:t>
            </a:r>
            <a:endParaRPr lang="en-US" sz="3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2"/>
          <p:cNvSpPr txBox="1">
            <a:spLocks/>
          </p:cNvSpPr>
          <p:nvPr/>
        </p:nvSpPr>
        <p:spPr bwMode="auto">
          <a:xfrm>
            <a:off x="0" y="0"/>
            <a:ext cx="12192000" cy="69215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b="1" dirty="0">
                <a:solidFill>
                  <a:schemeClr val="bg1"/>
                </a:solidFill>
                <a:latin typeface="TH SarabunIT๙" pitchFamily="34" charset="-34"/>
                <a:ea typeface="+mj-ea"/>
                <a:cs typeface="TH SarabunIT๙" pitchFamily="34" charset="-34"/>
              </a:rPr>
              <a:t>กิจกรรมสนับสนุนตัวชี้วัด </a:t>
            </a:r>
          </a:p>
        </p:txBody>
      </p:sp>
      <p:sp>
        <p:nvSpPr>
          <p:cNvPr id="14339" name="ตัวแทนเนื้อหา 1"/>
          <p:cNvSpPr>
            <a:spLocks noGrp="1"/>
          </p:cNvSpPr>
          <p:nvPr>
            <p:ph idx="1"/>
          </p:nvPr>
        </p:nvSpPr>
        <p:spPr>
          <a:xfrm>
            <a:off x="500063" y="908050"/>
            <a:ext cx="10972800" cy="4525963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</a:pPr>
            <a:endParaRPr lang="th-TH" altLang="th-TH" b="1" smtClean="0"/>
          </a:p>
          <a:p>
            <a:pPr marL="0" indent="0" eaLnBrk="1" hangingPunct="1">
              <a:buFont typeface="Arial" pitchFamily="34" charset="0"/>
              <a:buNone/>
            </a:pPr>
            <a:r>
              <a:rPr lang="th-TH" altLang="th-TH" b="1" smtClean="0"/>
              <a:t> </a:t>
            </a:r>
            <a:endParaRPr lang="th-TH" altLang="th-TH" smtClean="0"/>
          </a:p>
        </p:txBody>
      </p:sp>
      <p:sp>
        <p:nvSpPr>
          <p:cNvPr id="4" name="สี่เหลี่ยมมุมมน 5"/>
          <p:cNvSpPr/>
          <p:nvPr/>
        </p:nvSpPr>
        <p:spPr>
          <a:xfrm>
            <a:off x="5903175" y="60323"/>
            <a:ext cx="6099800" cy="57150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5">
              <a:hueOff val="-4966938"/>
              <a:satOff val="19906"/>
              <a:lumOff val="4314"/>
              <a:alphaOff val="0"/>
            </a:schemeClr>
          </a:lnRef>
          <a:fillRef idx="1">
            <a:schemeClr val="accent5">
              <a:hueOff val="-4966938"/>
              <a:satOff val="19906"/>
              <a:lumOff val="4314"/>
              <a:alphaOff val="0"/>
            </a:schemeClr>
          </a:fillRef>
          <a:effectRef idx="0">
            <a:schemeClr val="accent5">
              <a:hueOff val="-4966938"/>
              <a:satOff val="19906"/>
              <a:lumOff val="4314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th-TH" sz="3600" b="1" dirty="0">
                <a:solidFill>
                  <a:srgbClr val="211898"/>
                </a:solidFill>
                <a:latin typeface="TH SarabunIT๙" pitchFamily="34" charset="-34"/>
                <a:cs typeface="TH SarabunIT๙" pitchFamily="34" charset="-34"/>
              </a:rPr>
              <a:t>งบประมาณ 20,284,200 บาท</a:t>
            </a:r>
          </a:p>
        </p:txBody>
      </p:sp>
      <p:sp>
        <p:nvSpPr>
          <p:cNvPr id="6" name="Hexagon 17"/>
          <p:cNvSpPr/>
          <p:nvPr/>
        </p:nvSpPr>
        <p:spPr bwMode="auto">
          <a:xfrm>
            <a:off x="196850" y="1628775"/>
            <a:ext cx="4095750" cy="257175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dirty="0">
                <a:solidFill>
                  <a:srgbClr val="211898"/>
                </a:solidFill>
                <a:latin typeface="TH SarabunIT๙" pitchFamily="34" charset="-34"/>
                <a:cs typeface="TH SarabunIT๙" pitchFamily="34" charset="-34"/>
              </a:rPr>
              <a:t>ภูมิภาค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dirty="0">
                <a:solidFill>
                  <a:srgbClr val="211898"/>
                </a:solidFill>
                <a:latin typeface="TH SarabunIT๙" pitchFamily="34" charset="-34"/>
                <a:cs typeface="TH SarabunIT๙" pitchFamily="34" charset="-34"/>
              </a:rPr>
              <a:t>(จังหวัด/อำเภอ)</a:t>
            </a:r>
          </a:p>
        </p:txBody>
      </p:sp>
      <p:sp>
        <p:nvSpPr>
          <p:cNvPr id="7" name="แผนผังลําดับงาน: กระบวนการสำรอง 6"/>
          <p:cNvSpPr/>
          <p:nvPr/>
        </p:nvSpPr>
        <p:spPr>
          <a:xfrm>
            <a:off x="814388" y="1001713"/>
            <a:ext cx="2857500" cy="785812"/>
          </a:xfrm>
          <a:prstGeom prst="flowChartAlternateProcess">
            <a:avLst/>
          </a:prstGeom>
          <a:solidFill>
            <a:srgbClr val="FFE6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rgbClr val="211898"/>
                </a:solidFill>
                <a:latin typeface="TH SarabunIT๙" pitchFamily="34" charset="-34"/>
                <a:cs typeface="TH SarabunIT๙" pitchFamily="34" charset="-34"/>
              </a:rPr>
              <a:t>20,108,000 บาท</a:t>
            </a:r>
          </a:p>
        </p:txBody>
      </p:sp>
      <p:sp>
        <p:nvSpPr>
          <p:cNvPr id="8" name="แผนผังลําดับงาน: กระบวนการสำรอง 7"/>
          <p:cNvSpPr/>
          <p:nvPr/>
        </p:nvSpPr>
        <p:spPr>
          <a:xfrm>
            <a:off x="182563" y="3808413"/>
            <a:ext cx="6480175" cy="1041400"/>
          </a:xfrm>
          <a:prstGeom prst="flowChartAlternateProcess">
            <a:avLst/>
          </a:prstGeom>
          <a:solidFill>
            <a:srgbClr val="FFE6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rgbClr val="211898"/>
                </a:solidFill>
                <a:latin typeface="TH SarabunIT๙" pitchFamily="34" charset="-34"/>
                <a:cs typeface="TH SarabunIT๙" pitchFamily="34" charset="-34"/>
              </a:rPr>
              <a:t>สนับสนุนวัสดุการประกอบอาชีพแก่ครัวเรือนยากจนเป้าหมาย จำนวน 10,054 ครัวเรือน (ลำปาง 64 </a:t>
            </a:r>
            <a:r>
              <a:rPr lang="th-TH" b="1" dirty="0" err="1">
                <a:solidFill>
                  <a:srgbClr val="211898"/>
                </a:solidFill>
                <a:latin typeface="TH SarabunIT๙" pitchFamily="34" charset="-34"/>
                <a:cs typeface="TH SarabunIT๙" pitchFamily="34" charset="-34"/>
              </a:rPr>
              <a:t>คร.</a:t>
            </a:r>
            <a:r>
              <a:rPr lang="th-TH" b="1" dirty="0">
                <a:solidFill>
                  <a:srgbClr val="211898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en-US" b="1" dirty="0">
                <a:solidFill>
                  <a:srgbClr val="211898"/>
                </a:solidFill>
                <a:latin typeface="TH SarabunIT๙" pitchFamily="34" charset="-34"/>
                <a:cs typeface="TH SarabunIT๙" pitchFamily="34" charset="-34"/>
              </a:rPr>
              <a:t>=</a:t>
            </a:r>
            <a:r>
              <a:rPr lang="th-TH" b="1" dirty="0">
                <a:solidFill>
                  <a:srgbClr val="211898"/>
                </a:solidFill>
                <a:latin typeface="TH SarabunIT๙" pitchFamily="34" charset="-34"/>
                <a:cs typeface="TH SarabunIT๙" pitchFamily="34" charset="-34"/>
              </a:rPr>
              <a:t> 128,000 บาท)</a:t>
            </a:r>
          </a:p>
        </p:txBody>
      </p:sp>
      <p:sp>
        <p:nvSpPr>
          <p:cNvPr id="10" name="Hexagon 17"/>
          <p:cNvSpPr/>
          <p:nvPr/>
        </p:nvSpPr>
        <p:spPr bwMode="auto">
          <a:xfrm>
            <a:off x="6896100" y="1535113"/>
            <a:ext cx="4095750" cy="257175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dirty="0">
                <a:solidFill>
                  <a:srgbClr val="211898"/>
                </a:solidFill>
                <a:latin typeface="TH SarabunIT๙" pitchFamily="34" charset="-34"/>
                <a:cs typeface="TH SarabunIT๙" pitchFamily="34" charset="-34"/>
              </a:rPr>
              <a:t>ส่วนกลาง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b="1" dirty="0">
                <a:solidFill>
                  <a:srgbClr val="211898"/>
                </a:solidFill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sz="3600" b="1" dirty="0" err="1">
                <a:solidFill>
                  <a:srgbClr val="211898"/>
                </a:solidFill>
                <a:latin typeface="TH SarabunIT๙" pitchFamily="34" charset="-34"/>
                <a:cs typeface="TH SarabunIT๙" pitchFamily="34" charset="-34"/>
              </a:rPr>
              <a:t>สสช</a:t>
            </a:r>
            <a:r>
              <a:rPr lang="th-TH" sz="3600" b="1" dirty="0">
                <a:solidFill>
                  <a:srgbClr val="211898"/>
                </a:solidFill>
                <a:latin typeface="TH SarabunIT๙" pitchFamily="34" charset="-34"/>
                <a:cs typeface="TH SarabunIT๙" pitchFamily="34" charset="-34"/>
              </a:rPr>
              <a:t>.)</a:t>
            </a:r>
            <a:endParaRPr lang="th-TH" sz="4800" b="1" dirty="0">
              <a:solidFill>
                <a:srgbClr val="211898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1" name="แผนผังลําดับงาน: กระบวนการสำรอง 10"/>
          <p:cNvSpPr/>
          <p:nvPr/>
        </p:nvSpPr>
        <p:spPr>
          <a:xfrm>
            <a:off x="7558088" y="908050"/>
            <a:ext cx="2857500" cy="785813"/>
          </a:xfrm>
          <a:prstGeom prst="flowChartAlternateProcess">
            <a:avLst/>
          </a:prstGeom>
          <a:solidFill>
            <a:srgbClr val="FFE6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rgbClr val="211898"/>
                </a:solidFill>
                <a:latin typeface="TH SarabunIT๙" pitchFamily="34" charset="-34"/>
                <a:cs typeface="TH SarabunIT๙" pitchFamily="34" charset="-34"/>
              </a:rPr>
              <a:t>176,000 บาท</a:t>
            </a:r>
          </a:p>
        </p:txBody>
      </p:sp>
      <p:sp>
        <p:nvSpPr>
          <p:cNvPr id="12" name="แผนผังลําดับงาน: กระบวนการสำรอง 11"/>
          <p:cNvSpPr/>
          <p:nvPr/>
        </p:nvSpPr>
        <p:spPr>
          <a:xfrm>
            <a:off x="7018338" y="3500438"/>
            <a:ext cx="4621212" cy="1298575"/>
          </a:xfrm>
          <a:prstGeom prst="flowChartAlternateProcess">
            <a:avLst/>
          </a:prstGeom>
          <a:solidFill>
            <a:srgbClr val="FFE6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rgbClr val="211898"/>
                </a:solidFill>
                <a:latin typeface="TH SarabunIT๙" pitchFamily="34" charset="-34"/>
                <a:cs typeface="TH SarabunIT๙" pitchFamily="34" charset="-34"/>
              </a:rPr>
              <a:t>ถอดบทเรียนและติดตามสนับสนุนทางวิชาการแก่ครัวเรือนเป้าหมาย</a:t>
            </a:r>
          </a:p>
        </p:txBody>
      </p:sp>
      <p:sp>
        <p:nvSpPr>
          <p:cNvPr id="2" name="บวก 1"/>
          <p:cNvSpPr/>
          <p:nvPr/>
        </p:nvSpPr>
        <p:spPr>
          <a:xfrm>
            <a:off x="4945063" y="2349500"/>
            <a:ext cx="1219200" cy="914400"/>
          </a:xfrm>
          <a:prstGeom prst="mathPlus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4000"/>
          </a:p>
        </p:txBody>
      </p:sp>
      <p:sp>
        <p:nvSpPr>
          <p:cNvPr id="13" name="แผนผังลําดับงาน: กระบวนการสำรอง 12"/>
          <p:cNvSpPr/>
          <p:nvPr/>
        </p:nvSpPr>
        <p:spPr>
          <a:xfrm>
            <a:off x="46038" y="4868863"/>
            <a:ext cx="6921500" cy="506412"/>
          </a:xfrm>
          <a:prstGeom prst="flowChartAlternateProcess">
            <a:avLst/>
          </a:prstGeom>
          <a:solidFill>
            <a:srgbClr val="FFE6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rgbClr val="211898"/>
                </a:solidFill>
                <a:latin typeface="TH SarabunIT๙" pitchFamily="34" charset="-34"/>
                <a:cs typeface="TH SarabunIT๙" pitchFamily="34" charset="-34"/>
              </a:rPr>
              <a:t>ในพื้นที่ยุทธ์ฯ 1 ครัวเรือนละ 800+2,000 บาท</a:t>
            </a:r>
          </a:p>
        </p:txBody>
      </p:sp>
      <p:sp>
        <p:nvSpPr>
          <p:cNvPr id="14" name="แผนผังลําดับงาน: กระบวนการสำรอง 13"/>
          <p:cNvSpPr/>
          <p:nvPr/>
        </p:nvSpPr>
        <p:spPr>
          <a:xfrm>
            <a:off x="46038" y="5397500"/>
            <a:ext cx="6921500" cy="504825"/>
          </a:xfrm>
          <a:prstGeom prst="flowChartAlternateProcess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rgbClr val="211898"/>
                </a:solidFill>
                <a:latin typeface="TH SarabunIT๙" pitchFamily="34" charset="-34"/>
                <a:cs typeface="TH SarabunIT๙" pitchFamily="34" charset="-34"/>
              </a:rPr>
              <a:t>นอกพื้นที่ยุทธ์ฯ 1 ครัวเรือนละ 2,000 บาท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กล่องข้อความ 3"/>
          <p:cNvSpPr txBox="1"/>
          <p:nvPr/>
        </p:nvSpPr>
        <p:spPr>
          <a:xfrm>
            <a:off x="139700" y="1055688"/>
            <a:ext cx="11855450" cy="107791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1. แบบรายงานผลการดำเนินงานโครงการสนับสนุนสัมมาชีพชุมชนแก่ครัวเรือนยากจน (เฉพาะที่พัฒนาได้ ประจำปีงบประมาณ พ.ศ. 2560</a:t>
            </a:r>
          </a:p>
        </p:txBody>
      </p:sp>
      <p:sp>
        <p:nvSpPr>
          <p:cNvPr id="3" name="กล่องข้อความ 2"/>
          <p:cNvSpPr txBox="1"/>
          <p:nvPr/>
        </p:nvSpPr>
        <p:spPr>
          <a:xfrm>
            <a:off x="169863" y="188913"/>
            <a:ext cx="12022137" cy="6477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b="1" dirty="0">
                <a:latin typeface="+mn-lt"/>
                <a:cs typeface="+mn-cs"/>
              </a:rPr>
              <a:t>หลักฐานเชิงประจักษ์</a:t>
            </a:r>
          </a:p>
        </p:txBody>
      </p:sp>
      <p:pic>
        <p:nvPicPr>
          <p:cNvPr id="1536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0" t="18329" r="5089" b="11781"/>
          <a:stretch>
            <a:fillRect/>
          </a:stretch>
        </p:blipFill>
        <p:spPr bwMode="auto">
          <a:xfrm>
            <a:off x="323850" y="2349500"/>
            <a:ext cx="11671300" cy="37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สี่เหลี่ยมผืนผ้า 7"/>
          <p:cNvSpPr/>
          <p:nvPr/>
        </p:nvSpPr>
        <p:spPr>
          <a:xfrm>
            <a:off x="292100" y="5832475"/>
            <a:ext cx="11233150" cy="5238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>
                <a:latin typeface="+mn-lt"/>
                <a:cs typeface="+mn-cs"/>
              </a:rPr>
              <a:t>หมายเหตุ   แนบไฟล์ในระบบ </a:t>
            </a:r>
            <a:r>
              <a:rPr lang="en-US" b="1" dirty="0">
                <a:latin typeface="+mn-lt"/>
                <a:cs typeface="+mn-cs"/>
              </a:rPr>
              <a:t>BPM </a:t>
            </a:r>
            <a:r>
              <a:rPr lang="th-TH" b="1" dirty="0">
                <a:latin typeface="+mn-lt"/>
                <a:cs typeface="+mn-cs"/>
              </a:rPr>
              <a:t>ภายในวันที่  25 กรกฎาคม  2560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-26988"/>
            <a:ext cx="12047538" cy="935038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2800" b="1" dirty="0"/>
              <a:t>2. แบบรายงานตามตัวชี้วัดการประเมินส่วนราชการตามมาตรการปรับปรุงประสิทธิภาพ </a:t>
            </a:r>
            <a:r>
              <a:rPr lang="th-TH" sz="2800" b="1" dirty="0" smtClean="0"/>
              <a:t/>
            </a:r>
            <a:br>
              <a:rPr lang="th-TH" sz="2800" b="1" dirty="0" smtClean="0"/>
            </a:br>
            <a:r>
              <a:rPr lang="th-TH" sz="2800" b="1" dirty="0" smtClean="0"/>
              <a:t>ใน</a:t>
            </a:r>
            <a:r>
              <a:rPr lang="th-TH" sz="2800" b="1" dirty="0"/>
              <a:t>การปฏิบัติราชการ (มาตรา 44</a:t>
            </a:r>
            <a:r>
              <a:rPr lang="th-TH" sz="2800" b="1" dirty="0" smtClean="0"/>
              <a:t>)</a:t>
            </a:r>
            <a:endParaRPr lang="th-TH" sz="4000" dirty="0"/>
          </a:p>
        </p:txBody>
      </p:sp>
      <p:pic>
        <p:nvPicPr>
          <p:cNvPr id="16387" name="ตัวแทนเนื้อหา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1" t="27679" r="37477" b="37318"/>
          <a:stretch>
            <a:fillRect/>
          </a:stretch>
        </p:blipFill>
        <p:spPr>
          <a:xfrm>
            <a:off x="144463" y="908050"/>
            <a:ext cx="12047537" cy="3065463"/>
          </a:xfrm>
        </p:spPr>
      </p:pic>
      <p:pic>
        <p:nvPicPr>
          <p:cNvPr id="16388" name="รูปภาพ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" t="33266" r="37823" b="33109"/>
          <a:stretch>
            <a:fillRect/>
          </a:stretch>
        </p:blipFill>
        <p:spPr bwMode="auto">
          <a:xfrm>
            <a:off x="144463" y="3883025"/>
            <a:ext cx="12047537" cy="285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สี่เหลี่ยมผืนผ้า 7"/>
          <p:cNvSpPr/>
          <p:nvPr/>
        </p:nvSpPr>
        <p:spPr>
          <a:xfrm>
            <a:off x="3983038" y="5788025"/>
            <a:ext cx="6096000" cy="95408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>
                <a:latin typeface="+mn-lt"/>
                <a:cs typeface="+mn-cs"/>
              </a:rPr>
              <a:t>ครั้งที่ 1 </a:t>
            </a:r>
            <a:r>
              <a:rPr lang="th-TH" dirty="0">
                <a:latin typeface="+mn-lt"/>
                <a:cs typeface="+mn-cs"/>
              </a:rPr>
              <a:t>ภายในวันที่ 24 กุมภาพันธ์ 2560</a:t>
            </a:r>
            <a:endParaRPr lang="en-US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>
                <a:latin typeface="+mn-lt"/>
                <a:cs typeface="+mn-cs"/>
              </a:rPr>
              <a:t>ครั้งที่ 2 </a:t>
            </a:r>
            <a:r>
              <a:rPr lang="th-TH" dirty="0">
                <a:latin typeface="+mn-lt"/>
                <a:cs typeface="+mn-cs"/>
              </a:rPr>
              <a:t>ภายในวันที่ 25 กรกฎาคม 2560</a:t>
            </a:r>
            <a:endParaRPr lang="en-US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entagon 11"/>
          <p:cNvSpPr/>
          <p:nvPr/>
        </p:nvSpPr>
        <p:spPr>
          <a:xfrm>
            <a:off x="3516352" y="996366"/>
            <a:ext cx="7939773" cy="592269"/>
          </a:xfrm>
          <a:prstGeom prst="homePlate">
            <a:avLst>
              <a:gd name="adj" fmla="val 36837"/>
            </a:avLst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8. </a:t>
            </a:r>
            <a:r>
              <a:rPr lang="th-TH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ข้อเสนอการพัฒนาขีดความสามารถของหน่วยงาน</a:t>
            </a:r>
            <a:endParaRPr lang="en-US" sz="32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103188" y="153988"/>
            <a:ext cx="11985625" cy="800100"/>
          </a:xfrm>
          <a:prstGeom prst="rect">
            <a:avLst/>
          </a:prstGeom>
          <a:ln w="57150" cap="flat" cmpd="sng" algn="ctr">
            <a:solidFill>
              <a:srgbClr val="FFFF00"/>
            </a:solidFill>
            <a:prstDash val="solid"/>
            <a:miter lim="800000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th-TH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ตัวชี้วัดการประเมินส่วนราชการตามมาตรการปรับปรุง</a:t>
            </a:r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ประสิทธิภาพใน</a:t>
            </a:r>
            <a:r>
              <a:rPr lang="th-TH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การปฏิบัติราชการ </a:t>
            </a:r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ประจำปี</a:t>
            </a:r>
            <a:r>
              <a:rPr lang="th-TH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งบประมาณ พ.ศ. 2560</a:t>
            </a:r>
            <a:endParaRPr lang="en-U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Pentagon 16"/>
          <p:cNvSpPr/>
          <p:nvPr/>
        </p:nvSpPr>
        <p:spPr>
          <a:xfrm>
            <a:off x="171676" y="1060399"/>
            <a:ext cx="2817460" cy="428289"/>
          </a:xfrm>
          <a:prstGeom prst="homePlate">
            <a:avLst>
              <a:gd name="adj" fmla="val 36837"/>
            </a:avLst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Innovation Based</a:t>
            </a:r>
            <a:endParaRPr lang="th-TH" sz="20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741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5" y="1646238"/>
            <a:ext cx="11623675" cy="481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ounded Rectangle 1"/>
          <p:cNvSpPr/>
          <p:nvPr/>
        </p:nvSpPr>
        <p:spPr>
          <a:xfrm>
            <a:off x="182563" y="1868488"/>
            <a:ext cx="3579812" cy="100488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การจัดทำเว็บไซต์</a:t>
            </a:r>
            <a:br>
              <a:rPr lang="th-TH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สัมมาชีพชุมชน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 txBox="1">
            <a:spLocks/>
          </p:cNvSpPr>
          <p:nvPr/>
        </p:nvSpPr>
        <p:spPr>
          <a:xfrm>
            <a:off x="103188" y="153988"/>
            <a:ext cx="11985625" cy="800100"/>
          </a:xfrm>
          <a:prstGeom prst="rect">
            <a:avLst/>
          </a:prstGeom>
          <a:ln w="57150" cap="flat" cmpd="sng" algn="ctr">
            <a:solidFill>
              <a:srgbClr val="FFFF00"/>
            </a:solidFill>
            <a:prstDash val="solid"/>
            <a:miter lim="800000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th-TH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ตัวชี้วัดการประเมินส่วนราชการตามมาตรการปรับปรุง</a:t>
            </a:r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ประสิทธิภาพใน</a:t>
            </a:r>
            <a:r>
              <a:rPr lang="th-TH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การปฏิบัติราชการ </a:t>
            </a:r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ประจำปี</a:t>
            </a:r>
            <a:r>
              <a:rPr lang="th-TH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งบประมาณ พ.ศ. 2560</a:t>
            </a:r>
            <a:endParaRPr lang="en-U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Rounded Rectangle 1"/>
          <p:cNvSpPr/>
          <p:nvPr/>
        </p:nvSpPr>
        <p:spPr>
          <a:xfrm>
            <a:off x="320675" y="1485900"/>
            <a:ext cx="11680825" cy="471963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th-TH" sz="32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เป้าหมายการบันทึกข้อมูล เว็บไซต์สัมมาชีพชุมชน</a:t>
            </a:r>
          </a:p>
          <a:p>
            <a:pPr marL="457200" indent="-457200" fontAlgn="auto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th-TH" sz="2400" b="1" u="sng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ข้อมูลหลัก</a:t>
            </a:r>
            <a:r>
              <a:rPr lang="th-TH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</a:t>
            </a:r>
            <a:endParaRPr lang="th-TH" sz="2400" b="1" u="sng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th-TH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- ข้อมูลองค์ความรู้    </a:t>
            </a:r>
            <a:r>
              <a:rPr lang="en-US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=  </a:t>
            </a:r>
            <a:r>
              <a:rPr lang="th-TH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จำนวนทีมปราชญ์ 262 </a:t>
            </a:r>
            <a:r>
              <a:rPr lang="en-US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</a:t>
            </a:r>
            <a:r>
              <a:rPr lang="th-TH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5  </a:t>
            </a:r>
            <a:r>
              <a:rPr lang="en-US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=  1</a:t>
            </a:r>
            <a:r>
              <a:rPr lang="th-TH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,310</a:t>
            </a:r>
            <a:r>
              <a:rPr lang="en-US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th-TH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องค์ความรู้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th-TH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- เทคนิคสัมมาชีพ     </a:t>
            </a:r>
            <a:r>
              <a:rPr lang="en-US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=  </a:t>
            </a:r>
            <a:r>
              <a:rPr lang="th-TH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1,310+จำนวน พก. 47 คน     </a:t>
            </a:r>
            <a:r>
              <a:rPr lang="en-US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=  1,357 </a:t>
            </a:r>
            <a:r>
              <a:rPr lang="th-TH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เทคนิค 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th-TH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- ทะเบียนปราชญ์สัมมาชีพ </a:t>
            </a:r>
            <a:r>
              <a:rPr lang="en-US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=</a:t>
            </a:r>
            <a:r>
              <a:rPr lang="th-TH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262 </a:t>
            </a:r>
            <a:r>
              <a:rPr lang="en-US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</a:t>
            </a:r>
            <a:r>
              <a:rPr lang="th-TH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                        </a:t>
            </a:r>
            <a:r>
              <a:rPr lang="en-US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=  1,310  </a:t>
            </a:r>
            <a:r>
              <a:rPr lang="th-TH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คน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th-TH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ข้</a:t>
            </a:r>
            <a:r>
              <a:rPr lang="th-TH" sz="2400" b="1" u="sng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อมูลเพิ่มเติม</a:t>
            </a:r>
            <a:r>
              <a:rPr lang="th-TH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</a:t>
            </a:r>
            <a:endParaRPr lang="th-TH" sz="2400" b="1" u="sng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th-TH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- ตลาดสัมมาชีพชุมชน  </a:t>
            </a:r>
            <a:r>
              <a:rPr lang="en-US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=  13 </a:t>
            </a:r>
            <a:r>
              <a:rPr lang="th-TH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อำเภอ </a:t>
            </a:r>
            <a:r>
              <a:rPr lang="en-US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</a:t>
            </a:r>
            <a:r>
              <a:rPr lang="th-TH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28 ครั้ง           </a:t>
            </a:r>
            <a:r>
              <a:rPr lang="en-US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=   364  </a:t>
            </a:r>
            <a:r>
              <a:rPr lang="th-TH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ครั้ง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th-TH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- ความเคลื่อนไหวข่าวกิจกรรม </a:t>
            </a:r>
            <a:r>
              <a:rPr lang="en-US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= 13 </a:t>
            </a:r>
            <a:r>
              <a:rPr lang="th-TH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อำเภอ </a:t>
            </a:r>
            <a:r>
              <a:rPr lang="en-US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</a:t>
            </a:r>
            <a:r>
              <a:rPr lang="th-TH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56 ครั้ง  </a:t>
            </a:r>
            <a:r>
              <a:rPr lang="en-US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=</a:t>
            </a:r>
            <a:r>
              <a:rPr lang="th-TH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728  ครั้ง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2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entagon 11"/>
          <p:cNvSpPr/>
          <p:nvPr/>
        </p:nvSpPr>
        <p:spPr>
          <a:xfrm>
            <a:off x="185324" y="1584194"/>
            <a:ext cx="7430322" cy="592269"/>
          </a:xfrm>
          <a:prstGeom prst="homePlate">
            <a:avLst>
              <a:gd name="adj" fmla="val 36837"/>
            </a:avLst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3200" b="1" dirty="0">
                <a:solidFill>
                  <a:schemeClr val="tx1"/>
                </a:solidFill>
                <a:latin typeface="TH SarabunIT๙" pitchFamily="34" charset="-34"/>
                <a:ea typeface="Tahoma" panose="020B0604030504040204" pitchFamily="34" charset="0"/>
                <a:cs typeface="TH SarabunIT๙" pitchFamily="34" charset="-34"/>
              </a:rPr>
              <a:t>8. ข้อเสนอการพัฒนาขีดความสามารถของหน่วยงาน</a:t>
            </a:r>
            <a:endParaRPr lang="en-US" sz="3200" b="1" dirty="0">
              <a:solidFill>
                <a:schemeClr val="tx1"/>
              </a:solidFill>
              <a:latin typeface="TH SarabunIT๙" pitchFamily="34" charset="-34"/>
              <a:ea typeface="Tahoma" panose="020B0604030504040204" pitchFamily="34" charset="0"/>
              <a:cs typeface="TH SarabunIT๙" pitchFamily="34" charset="-34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103188" y="153988"/>
            <a:ext cx="11985625" cy="800100"/>
          </a:xfrm>
          <a:prstGeom prst="rect">
            <a:avLst/>
          </a:prstGeom>
          <a:ln w="57150" cap="flat" cmpd="sng" algn="ctr">
            <a:solidFill>
              <a:srgbClr val="FFFF00"/>
            </a:solidFill>
            <a:prstDash val="solid"/>
            <a:miter lim="800000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th-TH" sz="2800" b="1" dirty="0">
                <a:latin typeface="TH SarabunIT๙" pitchFamily="34" charset="-34"/>
                <a:ea typeface="Tahoma" panose="020B0604030504040204" pitchFamily="34" charset="0"/>
                <a:cs typeface="TH SarabunIT๙" pitchFamily="34" charset="-34"/>
              </a:rPr>
              <a:t>ตัวชี้วัดการประเมินส่วนราชการตามมาตรการปรับปรุง</a:t>
            </a:r>
            <a:r>
              <a:rPr lang="th-TH" sz="2800" b="1" dirty="0" smtClean="0">
                <a:latin typeface="TH SarabunIT๙" pitchFamily="34" charset="-34"/>
                <a:ea typeface="Tahoma" panose="020B0604030504040204" pitchFamily="34" charset="0"/>
                <a:cs typeface="TH SarabunIT๙" pitchFamily="34" charset="-34"/>
              </a:rPr>
              <a:t>ประสิทธิภาพใน</a:t>
            </a:r>
            <a:r>
              <a:rPr lang="th-TH" sz="2800" b="1" dirty="0">
                <a:latin typeface="TH SarabunIT๙" pitchFamily="34" charset="-34"/>
                <a:ea typeface="Tahoma" panose="020B0604030504040204" pitchFamily="34" charset="0"/>
                <a:cs typeface="TH SarabunIT๙" pitchFamily="34" charset="-34"/>
              </a:rPr>
              <a:t>การปฏิบัติราชการ </a:t>
            </a:r>
            <a:r>
              <a:rPr lang="th-TH" sz="2800" b="1" dirty="0" smtClean="0">
                <a:latin typeface="TH SarabunIT๙" pitchFamily="34" charset="-34"/>
                <a:ea typeface="Tahoma" panose="020B0604030504040204" pitchFamily="34" charset="0"/>
                <a:cs typeface="TH SarabunIT๙" pitchFamily="34" charset="-34"/>
              </a:rPr>
              <a:t>ประจำปี</a:t>
            </a:r>
            <a:r>
              <a:rPr lang="th-TH" sz="2800" b="1" dirty="0">
                <a:latin typeface="TH SarabunIT๙" pitchFamily="34" charset="-34"/>
                <a:ea typeface="Tahoma" panose="020B0604030504040204" pitchFamily="34" charset="0"/>
                <a:cs typeface="TH SarabunIT๙" pitchFamily="34" charset="-34"/>
              </a:rPr>
              <a:t>งบประมาณ พ.ศ. 2560</a:t>
            </a:r>
            <a:endParaRPr lang="en-US" sz="2800" dirty="0">
              <a:latin typeface="TH SarabunIT๙" pitchFamily="34" charset="-34"/>
              <a:ea typeface="Tahoma" panose="020B0604030504040204" pitchFamily="34" charset="0"/>
              <a:cs typeface="TH SarabunIT๙" pitchFamily="34" charset="-34"/>
            </a:endParaRPr>
          </a:p>
        </p:txBody>
      </p:sp>
      <p:sp>
        <p:nvSpPr>
          <p:cNvPr id="17" name="Pentagon 16"/>
          <p:cNvSpPr/>
          <p:nvPr/>
        </p:nvSpPr>
        <p:spPr>
          <a:xfrm>
            <a:off x="171676" y="1060399"/>
            <a:ext cx="2817460" cy="428289"/>
          </a:xfrm>
          <a:prstGeom prst="homePlate">
            <a:avLst>
              <a:gd name="adj" fmla="val 36837"/>
            </a:avLst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>
                <a:solidFill>
                  <a:schemeClr val="tx1"/>
                </a:solidFill>
                <a:latin typeface="TH SarabunIT๙" pitchFamily="34" charset="-34"/>
                <a:ea typeface="Tahoma" panose="020B0604030504040204" pitchFamily="34" charset="0"/>
                <a:cs typeface="TH SarabunIT๙" pitchFamily="34" charset="-34"/>
              </a:rPr>
              <a:t>Innovation Based</a:t>
            </a:r>
            <a:endParaRPr lang="th-TH" sz="3200" b="1" dirty="0">
              <a:solidFill>
                <a:schemeClr val="tx1"/>
              </a:solidFill>
              <a:latin typeface="TH SarabunIT๙" pitchFamily="34" charset="-34"/>
              <a:ea typeface="Tahoma" panose="020B0604030504040204" pitchFamily="34" charset="0"/>
              <a:cs typeface="TH SarabunIT๙" pitchFamily="34" charset="-34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55588" y="3027363"/>
            <a:ext cx="11680825" cy="1854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th-TH" sz="4000" b="1" dirty="0">
                <a:solidFill>
                  <a:srgbClr val="002060"/>
                </a:solidFill>
                <a:latin typeface="TH SarabunIT๙" pitchFamily="34" charset="-34"/>
                <a:ea typeface="Tahoma" panose="020B0604030504040204" pitchFamily="34" charset="0"/>
                <a:cs typeface="TH SarabunIT๙" pitchFamily="34" charset="-34"/>
              </a:rPr>
              <a:t>2.  การพัฒนาทักษะบุคลากรในการใช้เทคโนโลยีมาวิเคราะห์ข้อมูล (</a:t>
            </a:r>
            <a:r>
              <a:rPr lang="en-US" sz="4000" b="1" dirty="0">
                <a:solidFill>
                  <a:srgbClr val="002060"/>
                </a:solidFill>
                <a:latin typeface="TH SarabunIT๙" pitchFamily="34" charset="-34"/>
                <a:ea typeface="Tahoma" panose="020B0604030504040204" pitchFamily="34" charset="0"/>
                <a:cs typeface="TH SarabunIT๙" pitchFamily="34" charset="-34"/>
              </a:rPr>
              <a:t>MR</a:t>
            </a:r>
            <a:r>
              <a:rPr lang="th-TH" sz="4000" b="1" dirty="0">
                <a:solidFill>
                  <a:srgbClr val="002060"/>
                </a:solidFill>
                <a:latin typeface="TH SarabunIT๙" pitchFamily="34" charset="-34"/>
                <a:ea typeface="Tahoma" panose="020B0604030504040204" pitchFamily="34" charset="0"/>
                <a:cs typeface="TH SarabunIT๙" pitchFamily="34" charset="-34"/>
              </a:rPr>
              <a:t>.</a:t>
            </a:r>
            <a:r>
              <a:rPr lang="en-US" sz="4000" b="1" dirty="0">
                <a:solidFill>
                  <a:srgbClr val="002060"/>
                </a:solidFill>
                <a:latin typeface="TH SarabunIT๙" pitchFamily="34" charset="-34"/>
                <a:ea typeface="Tahoma" panose="020B0604030504040204" pitchFamily="34" charset="0"/>
                <a:cs typeface="TH SarabunIT๙" pitchFamily="34" charset="-34"/>
              </a:rPr>
              <a:t>CIA</a:t>
            </a:r>
            <a:r>
              <a:rPr lang="th-TH" sz="4000" b="1" dirty="0">
                <a:solidFill>
                  <a:srgbClr val="002060"/>
                </a:solidFill>
                <a:latin typeface="TH SarabunIT๙" pitchFamily="34" charset="-34"/>
                <a:ea typeface="Tahoma" panose="020B0604030504040204" pitchFamily="34" charset="0"/>
                <a:cs typeface="TH SarabunIT๙" pitchFamily="34" charset="-34"/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dirty="0">
                <a:solidFill>
                  <a:schemeClr val="tx1"/>
                </a:solidFill>
                <a:latin typeface="TH SarabunIT๙" pitchFamily="34" charset="-34"/>
                <a:ea typeface="Tahoma" panose="020B0604030504040204" pitchFamily="34" charset="0"/>
                <a:cs typeface="TH SarabunIT๙" pitchFamily="34" charset="-34"/>
              </a:rPr>
              <a:t>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dirty="0">
                <a:solidFill>
                  <a:schemeClr val="tx1"/>
                </a:solidFill>
                <a:latin typeface="TH SarabunIT๙" pitchFamily="34" charset="-34"/>
                <a:ea typeface="Tahoma" panose="020B0604030504040204" pitchFamily="34" charset="0"/>
                <a:cs typeface="TH SarabunIT๙" pitchFamily="34" charset="-34"/>
              </a:rPr>
              <a:t>      </a:t>
            </a:r>
            <a:r>
              <a:rPr lang="th-TH" sz="3200" b="1" dirty="0">
                <a:solidFill>
                  <a:srgbClr val="002060"/>
                </a:solidFill>
                <a:latin typeface="TH SarabunIT๙" pitchFamily="34" charset="-34"/>
                <a:ea typeface="Tahoma" panose="020B0604030504040204" pitchFamily="34" charset="0"/>
                <a:cs typeface="TH SarabunIT๙" pitchFamily="34" charset="-34"/>
              </a:rPr>
              <a:t>รอบที่ 1  ให้ </a:t>
            </a:r>
            <a:r>
              <a:rPr lang="th-TH" sz="3200" b="1" dirty="0" err="1">
                <a:solidFill>
                  <a:srgbClr val="002060"/>
                </a:solidFill>
                <a:latin typeface="TH SarabunIT๙" pitchFamily="34" charset="-34"/>
                <a:ea typeface="Tahoma" panose="020B0604030504040204" pitchFamily="34" charset="0"/>
                <a:cs typeface="TH SarabunIT๙" pitchFamily="34" charset="-34"/>
              </a:rPr>
              <a:t>สพจ</a:t>
            </a:r>
            <a:r>
              <a:rPr lang="th-TH" sz="3200" b="1" dirty="0">
                <a:solidFill>
                  <a:srgbClr val="002060"/>
                </a:solidFill>
                <a:latin typeface="TH SarabunIT๙" pitchFamily="34" charset="-34"/>
                <a:ea typeface="Tahoma" panose="020B0604030504040204" pitchFamily="34" charset="0"/>
                <a:cs typeface="TH SarabunIT๙" pitchFamily="34" charset="-34"/>
              </a:rPr>
              <a:t>.รายงานผลจำนวนบุคลากรที่ได้รับความรู้  ภายใน 15 </a:t>
            </a:r>
            <a:r>
              <a:rPr lang="th-TH" sz="3200" b="1" dirty="0" err="1">
                <a:solidFill>
                  <a:srgbClr val="002060"/>
                </a:solidFill>
                <a:latin typeface="TH SarabunIT๙" pitchFamily="34" charset="-34"/>
                <a:ea typeface="Tahoma" panose="020B0604030504040204" pitchFamily="34" charset="0"/>
                <a:cs typeface="TH SarabunIT๙" pitchFamily="34" charset="-34"/>
              </a:rPr>
              <a:t>ก.พ</a:t>
            </a:r>
            <a:r>
              <a:rPr lang="th-TH" sz="3200" b="1" dirty="0">
                <a:solidFill>
                  <a:srgbClr val="002060"/>
                </a:solidFill>
                <a:latin typeface="TH SarabunIT๙" pitchFamily="34" charset="-34"/>
                <a:ea typeface="Tahoma" panose="020B0604030504040204" pitchFamily="34" charset="0"/>
                <a:cs typeface="TH SarabunIT๙" pitchFamily="34" charset="-34"/>
              </a:rPr>
              <a:t> .60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dirty="0">
                <a:solidFill>
                  <a:srgbClr val="002060"/>
                </a:solidFill>
                <a:latin typeface="TH SarabunIT๙" pitchFamily="34" charset="-34"/>
                <a:ea typeface="Tahoma" panose="020B0604030504040204" pitchFamily="34" charset="0"/>
                <a:cs typeface="TH SarabunIT๙" pitchFamily="34" charset="-34"/>
              </a:rPr>
              <a:t>      รอบที่ 2  ให้ </a:t>
            </a:r>
            <a:r>
              <a:rPr lang="th-TH" sz="3200" b="1" dirty="0" err="1">
                <a:solidFill>
                  <a:srgbClr val="002060"/>
                </a:solidFill>
                <a:latin typeface="TH SarabunIT๙" pitchFamily="34" charset="-34"/>
                <a:ea typeface="Tahoma" panose="020B0604030504040204" pitchFamily="34" charset="0"/>
                <a:cs typeface="TH SarabunIT๙" pitchFamily="34" charset="-34"/>
              </a:rPr>
              <a:t>สพจ</a:t>
            </a:r>
            <a:r>
              <a:rPr lang="th-TH" sz="3200" b="1" dirty="0">
                <a:solidFill>
                  <a:srgbClr val="002060"/>
                </a:solidFill>
                <a:latin typeface="TH SarabunIT๙" pitchFamily="34" charset="-34"/>
                <a:ea typeface="Tahoma" panose="020B0604030504040204" pitchFamily="34" charset="0"/>
                <a:cs typeface="TH SarabunIT๙" pitchFamily="34" charset="-34"/>
              </a:rPr>
              <a:t>.รายงานผลการจัดทำ </a:t>
            </a:r>
            <a:r>
              <a:rPr lang="en-US" sz="3200" b="1" dirty="0">
                <a:solidFill>
                  <a:srgbClr val="002060"/>
                </a:solidFill>
                <a:latin typeface="TH SarabunIT๙" pitchFamily="34" charset="-34"/>
                <a:ea typeface="Tahoma" panose="020B0604030504040204" pitchFamily="34" charset="0"/>
                <a:cs typeface="TH SarabunIT๙" pitchFamily="34" charset="-34"/>
              </a:rPr>
              <a:t>VDR</a:t>
            </a:r>
            <a:r>
              <a:rPr lang="th-TH" sz="3200" b="1" dirty="0">
                <a:solidFill>
                  <a:srgbClr val="002060"/>
                </a:solidFill>
                <a:latin typeface="TH SarabunIT๙" pitchFamily="34" charset="-34"/>
                <a:ea typeface="Tahoma" panose="020B0604030504040204" pitchFamily="34" charset="0"/>
                <a:cs typeface="TH SarabunIT๙" pitchFamily="34" charset="-34"/>
              </a:rPr>
              <a:t> ภายในวันที่ 14 ก.ค. 60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dirty="0">
                <a:solidFill>
                  <a:srgbClr val="002060"/>
                </a:solidFill>
                <a:latin typeface="TH SarabunIT๙" pitchFamily="34" charset="-34"/>
                <a:ea typeface="Tahoma" panose="020B0604030504040204" pitchFamily="34" charset="0"/>
                <a:cs typeface="TH SarabunIT๙" pitchFamily="34" charset="-34"/>
              </a:rPr>
              <a:t>                     จำนวน ๔๘ หมู่บ้าน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dirty="0">
                <a:solidFill>
                  <a:schemeClr val="tx1"/>
                </a:solidFill>
                <a:latin typeface="TH SarabunIT๙" pitchFamily="34" charset="-34"/>
                <a:ea typeface="Tahoma" panose="020B0604030504040204" pitchFamily="34" charset="0"/>
                <a:cs typeface="TH SarabunIT๙" pitchFamily="34" charset="-34"/>
              </a:rPr>
              <a:t>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103188" y="153988"/>
            <a:ext cx="11985625" cy="800100"/>
          </a:xfrm>
          <a:prstGeom prst="rect">
            <a:avLst/>
          </a:prstGeom>
          <a:ln w="57150" cap="flat" cmpd="sng" algn="ctr">
            <a:solidFill>
              <a:srgbClr val="FFFF00"/>
            </a:solidFill>
            <a:prstDash val="solid"/>
            <a:miter lim="800000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th-TH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ตัวชี้วัดการประเมินส่วนราชการตามมาตรการปรับปรุง</a:t>
            </a:r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ประสิทธิภาพใน</a:t>
            </a:r>
            <a:r>
              <a:rPr lang="th-TH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การปฏิบัติราชการ </a:t>
            </a:r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ประจำปี</a:t>
            </a:r>
            <a:r>
              <a:rPr lang="th-TH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งบประมาณ พ.ศ. 2560</a:t>
            </a:r>
            <a:endParaRPr lang="en-U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015846" y="6061166"/>
            <a:ext cx="10020053" cy="639712"/>
          </a:xfrm>
          <a:prstGeom prst="roundRect">
            <a:avLst>
              <a:gd name="adj" fmla="val 8537"/>
            </a:avLst>
          </a:prstGeom>
          <a:solidFill>
            <a:srgbClr val="99FF66"/>
          </a:solidFill>
          <a:ln w="38100"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chilly" dir="t"/>
          </a:scene3d>
          <a:sp3d prstMaterial="translucentPowder">
            <a:bevelT w="127000" h="25400" prst="softRound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9. </a:t>
            </a:r>
            <a:r>
              <a:rPr lang="th-TH" sz="20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การจัด</a:t>
            </a:r>
            <a:r>
              <a:rPr lang="th-TH" sz="2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ทำและดำเนินการตามแผนการขับเคลื่อน ยุทธศาสตร์ชาติ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(*บังคับ) 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0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2052880" y="4519749"/>
            <a:ext cx="9983019" cy="1397725"/>
          </a:xfrm>
          <a:prstGeom prst="roundRect">
            <a:avLst>
              <a:gd name="adj" fmla="val 8537"/>
            </a:avLst>
          </a:prstGeom>
          <a:solidFill>
            <a:srgbClr val="99FF66"/>
          </a:solidFill>
          <a:ln w="38100"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chilly" dir="t"/>
          </a:scene3d>
          <a:sp3d prstMaterial="translucentPowder">
            <a:bevelT w="127000" h="25400" prst="softRound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7. ประสิทธิภาพการเบิกจ่ายงบประมาณ (*บังคับ)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8. ข้อเสนอการพัฒนาขีดความสามารถของหน่วยงาน (สารสนเทศ)</a:t>
            </a:r>
            <a:br>
              <a:rPr lang="th-TH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20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(1. การจัดทำเว็บไซต์สัมมาชีพชุมชน  </a:t>
            </a:r>
            <a:r>
              <a:rPr lang="th-TH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</a:t>
            </a:r>
            <a:r>
              <a:rPr lang="th-TH" sz="2400" b="1" dirty="0">
                <a:solidFill>
                  <a:srgbClr val="FF0000"/>
                </a:solidFill>
                <a:latin typeface="TH SarabunIT๙" pitchFamily="34" charset="-34"/>
                <a:ea typeface="Tahoma" panose="020B0604030504040204" pitchFamily="34" charset="0"/>
                <a:cs typeface="TH SarabunIT๙" pitchFamily="34" charset="-34"/>
              </a:rPr>
              <a:t>การพัฒนาทักษะบุคลากรในการใช้เทคโนโลยี</a:t>
            </a:r>
            <a:r>
              <a:rPr lang="en-US" sz="2400" b="1" dirty="0">
                <a:solidFill>
                  <a:srgbClr val="FF0000"/>
                </a:solidFill>
                <a:latin typeface="TH SarabunIT๙" pitchFamily="34" charset="-34"/>
                <a:ea typeface="Tahoma" panose="020B0604030504040204" pitchFamily="34" charset="0"/>
                <a:cs typeface="TH SarabunIT๙" pitchFamily="34" charset="-34"/>
              </a:rPr>
              <a:t>MR</a:t>
            </a:r>
            <a:r>
              <a:rPr lang="th-TH" sz="2400" b="1" dirty="0">
                <a:solidFill>
                  <a:srgbClr val="FF0000"/>
                </a:solidFill>
                <a:latin typeface="TH SarabunIT๙" pitchFamily="34" charset="-34"/>
                <a:ea typeface="Tahoma" panose="020B0604030504040204" pitchFamily="34" charset="0"/>
                <a:cs typeface="TH SarabunIT๙" pitchFamily="34" charset="-34"/>
              </a:rPr>
              <a:t>.</a:t>
            </a:r>
            <a:r>
              <a:rPr lang="en-US" sz="2400" b="1" dirty="0">
                <a:solidFill>
                  <a:srgbClr val="FF0000"/>
                </a:solidFill>
                <a:latin typeface="TH SarabunIT๙" pitchFamily="34" charset="-34"/>
                <a:ea typeface="Tahoma" panose="020B0604030504040204" pitchFamily="34" charset="0"/>
                <a:cs typeface="TH SarabunIT๙" pitchFamily="34" charset="-34"/>
              </a:rPr>
              <a:t>CIA</a:t>
            </a:r>
            <a:r>
              <a:rPr lang="th-TH" sz="2400" b="1" dirty="0">
                <a:solidFill>
                  <a:srgbClr val="FF0000"/>
                </a:solidFill>
                <a:latin typeface="TH SarabunIT๙" pitchFamily="34" charset="-34"/>
                <a:ea typeface="Tahoma" panose="020B0604030504040204" pitchFamily="34" charset="0"/>
                <a:cs typeface="TH SarabunIT๙" pitchFamily="34" charset="-34"/>
              </a:rPr>
              <a:t>)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th-TH" sz="24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h-TH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h-TH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n-US" sz="24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2028446" y="3534035"/>
            <a:ext cx="9983019" cy="802834"/>
          </a:xfrm>
          <a:prstGeom prst="roundRect">
            <a:avLst>
              <a:gd name="adj" fmla="val 8537"/>
            </a:avLst>
          </a:prstGeom>
          <a:solidFill>
            <a:srgbClr val="99FF66"/>
          </a:solidFill>
          <a:ln w="38100"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chilly" dir="t"/>
          </a:scene3d>
          <a:sp3d prstMaterial="translucentPowder">
            <a:bevelT w="127000" h="25400" prst="softRound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5. ความสำเร็จของการดำเนินการพัฒนาเศรษฐกิจฐานรากและประชารัฐ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6. การสร้างความรับรู้และความเข้าใจแก่ประชาชน (*บังคับ)</a:t>
            </a:r>
            <a:endParaRPr lang="en-US" sz="20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2015846" y="1149531"/>
            <a:ext cx="9983019" cy="2262577"/>
          </a:xfrm>
          <a:prstGeom prst="roundRect">
            <a:avLst>
              <a:gd name="adj" fmla="val 8537"/>
            </a:avLst>
          </a:prstGeom>
          <a:solidFill>
            <a:srgbClr val="99FF66"/>
          </a:solidFill>
          <a:ln w="38100"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chilly" dir="t"/>
          </a:scene3d>
          <a:sp3d prstMaterial="translucentPowder">
            <a:bevelT w="127000" h="25400" prst="softRound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รายได้เฉลี่ยของประชาชนในเขตชนบท (สารสนเทศ)</a:t>
            </a:r>
            <a:endParaRPr lang="en-US" sz="24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รายได้จากการจำหน่ายผลิตภัณฑ์ชุมชน (</a:t>
            </a:r>
            <a:r>
              <a:rPr lang="en-US" sz="2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OTOP</a:t>
            </a:r>
            <a:r>
              <a:rPr lang="th-TH" sz="2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th-TH" sz="24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th-TH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ร้อยละของครัวเรือนเป้าหมายที่มีรายได้ต่ำกว่าเกณฑ์ </a:t>
            </a:r>
            <a:r>
              <a:rPr lang="th-TH" sz="24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จปฐ.</a:t>
            </a:r>
            <a:r>
              <a:rPr lang="th-TH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คงเหลือ</a:t>
            </a:r>
            <a:br>
              <a:rPr lang="th-TH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(สารสนเทศ)</a:t>
            </a:r>
            <a:r>
              <a:rPr lang="th-TH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 จำนวนกลุ่มเป้าหมายที่เข้าถึงแหล่งถึงแหล่งทุนเพื่อประกอบอาชีพฯ</a:t>
            </a:r>
          </a:p>
        </p:txBody>
      </p:sp>
      <p:sp>
        <p:nvSpPr>
          <p:cNvPr id="44" name="Pentagon 43"/>
          <p:cNvSpPr/>
          <p:nvPr/>
        </p:nvSpPr>
        <p:spPr>
          <a:xfrm>
            <a:off x="103162" y="1865359"/>
            <a:ext cx="1786091" cy="819044"/>
          </a:xfrm>
          <a:prstGeom prst="homePlate">
            <a:avLst>
              <a:gd name="adj" fmla="val 36837"/>
            </a:avLst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Functional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Based</a:t>
            </a:r>
            <a:endParaRPr lang="th-TH" sz="20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5" name="Pentagon 44"/>
          <p:cNvSpPr/>
          <p:nvPr/>
        </p:nvSpPr>
        <p:spPr>
          <a:xfrm>
            <a:off x="94082" y="3595785"/>
            <a:ext cx="1786091" cy="819044"/>
          </a:xfrm>
          <a:prstGeom prst="homePlate">
            <a:avLst>
              <a:gd name="adj" fmla="val 36837"/>
            </a:avLst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Agenda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Based</a:t>
            </a:r>
            <a:endParaRPr lang="th-TH" sz="20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6" name="Pentagon 45"/>
          <p:cNvSpPr/>
          <p:nvPr/>
        </p:nvSpPr>
        <p:spPr>
          <a:xfrm>
            <a:off x="94081" y="4693128"/>
            <a:ext cx="1786091" cy="819044"/>
          </a:xfrm>
          <a:prstGeom prst="homePlate">
            <a:avLst>
              <a:gd name="adj" fmla="val 36837"/>
            </a:avLst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Innovation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Based</a:t>
            </a:r>
            <a:endParaRPr lang="th-TH" sz="20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7" name="Pentagon 46"/>
          <p:cNvSpPr/>
          <p:nvPr/>
        </p:nvSpPr>
        <p:spPr>
          <a:xfrm>
            <a:off x="103162" y="5813300"/>
            <a:ext cx="1786091" cy="819044"/>
          </a:xfrm>
          <a:prstGeom prst="homePlate">
            <a:avLst>
              <a:gd name="adj" fmla="val 36837"/>
            </a:avLst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Potential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Based</a:t>
            </a:r>
            <a:endParaRPr lang="th-TH" sz="20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entagon 11"/>
          <p:cNvSpPr/>
          <p:nvPr/>
        </p:nvSpPr>
        <p:spPr>
          <a:xfrm>
            <a:off x="162662" y="373416"/>
            <a:ext cx="7965073" cy="819044"/>
          </a:xfrm>
          <a:prstGeom prst="homePlate">
            <a:avLst>
              <a:gd name="adj" fmla="val 36837"/>
            </a:avLst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3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รายได้เฉลี่ยของประชาชนในเขตชนบท</a:t>
            </a:r>
            <a:endParaRPr lang="en-US" sz="32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7173" name="กลุ่ม 4"/>
          <p:cNvGrpSpPr>
            <a:grpSpLocks/>
          </p:cNvGrpSpPr>
          <p:nvPr/>
        </p:nvGrpSpPr>
        <p:grpSpPr bwMode="auto">
          <a:xfrm>
            <a:off x="7850188" y="258763"/>
            <a:ext cx="1546225" cy="919162"/>
            <a:chOff x="5658391" y="1010285"/>
            <a:chExt cx="1164188" cy="759291"/>
          </a:xfrm>
        </p:grpSpPr>
        <p:pic>
          <p:nvPicPr>
            <p:cNvPr id="7197" name="Picture 1" descr="C:\Users\dathpan\Downloads\056aac9a306aef891367aae43a86394b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19" t="8192" r="17099" b="14839"/>
            <a:stretch>
              <a:fillRect/>
            </a:stretch>
          </p:blipFill>
          <p:spPr bwMode="auto">
            <a:xfrm>
              <a:off x="5869198" y="1010285"/>
              <a:ext cx="742574" cy="759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98" name="TextBox 2"/>
            <p:cNvSpPr txBox="1">
              <a:spLocks noChangeArrowheads="1"/>
            </p:cNvSpPr>
            <p:nvPr/>
          </p:nvSpPr>
          <p:spPr bwMode="auto">
            <a:xfrm rot="-480000">
              <a:off x="5658391" y="1148500"/>
              <a:ext cx="1164188" cy="482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altLang="th-TH" sz="1600" b="1">
                  <a:solidFill>
                    <a:srgbClr val="000000"/>
                  </a:solidFill>
                  <a:latin typeface="Tahoma" pitchFamily="34" charset="0"/>
                  <a:cs typeface="Tahoma" pitchFamily="34" charset="0"/>
                </a:rPr>
                <a:t>ตัวชี้วัด</a:t>
              </a:r>
            </a:p>
            <a:p>
              <a:pPr algn="ctr" eaLnBrk="1" hangingPunct="1"/>
              <a:r>
                <a:rPr lang="th-TH" altLang="th-TH" sz="1600" b="1">
                  <a:solidFill>
                    <a:srgbClr val="000000"/>
                  </a:solidFill>
                  <a:latin typeface="Tahoma" pitchFamily="34" charset="0"/>
                  <a:cs typeface="Tahoma" pitchFamily="34" charset="0"/>
                </a:rPr>
                <a:t>ใหม่</a:t>
              </a:r>
            </a:p>
          </p:txBody>
        </p:sp>
      </p:grpSp>
      <p:sp>
        <p:nvSpPr>
          <p:cNvPr id="3" name="Rectangle 2"/>
          <p:cNvSpPr/>
          <p:nvPr/>
        </p:nvSpPr>
        <p:spPr>
          <a:xfrm>
            <a:off x="162662" y="5407229"/>
            <a:ext cx="3791152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ข้อมูลพื้นฐาน</a:t>
            </a:r>
            <a:endParaRPr lang="en-US" sz="4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26" name="Table 25"/>
          <p:cNvGraphicFramePr>
            <a:graphicFrameLocks noGrp="1"/>
          </p:cNvGraphicFramePr>
          <p:nvPr/>
        </p:nvGraphicFramePr>
        <p:xfrm>
          <a:off x="4141216" y="4877252"/>
          <a:ext cx="7900529" cy="1557339"/>
        </p:xfrm>
        <a:graphic>
          <a:graphicData uri="http://schemas.openxmlformats.org/drawingml/2006/table">
            <a:tbl>
              <a:tblPr firstRow="1" firstCol="1" bandRow="1">
                <a:tableStyleId>{638B1855-1B75-4FBE-930C-398BA8C253C6}</a:tableStyleId>
              </a:tblPr>
              <a:tblGrid>
                <a:gridCol w="4128674">
                  <a:extLst>
                    <a:ext uri="{9D8B030D-6E8A-4147-A177-3AD203B41FA5}"/>
                  </a:extLst>
                </a:gridCol>
                <a:gridCol w="3771855">
                  <a:extLst>
                    <a:ext uri="{9D8B030D-6E8A-4147-A177-3AD203B41FA5}"/>
                  </a:extLst>
                </a:gridCol>
              </a:tblGrid>
              <a:tr h="45569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ข้อมูลรายได้เฉลี่ยของประชาชนในเขต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ชนบท จังหวัดลำปาง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รายได้เฉลี่ยจำนวน (บาท)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/คน /</a:t>
                      </a:r>
                      <a:r>
                        <a:rPr lang="th-TH" sz="1600" b="1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ปี)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256934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ข้อมูล จปฐ. ปี 2557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68,310 </a:t>
                      </a:r>
                      <a:r>
                        <a:rPr lang="th-TH" sz="14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บาท/</a:t>
                      </a:r>
                      <a:r>
                        <a:rPr lang="th-TH" sz="1400" b="1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คน/ปี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56934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ข้อมูล จปฐ. ปี 2558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</a:t>
                      </a: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r>
                        <a:rPr lang="th-TH" sz="1400" b="1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,6</a:t>
                      </a: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91</a:t>
                      </a:r>
                      <a:r>
                        <a:rPr lang="th-TH" sz="1400" b="1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4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บาท/</a:t>
                      </a:r>
                      <a:r>
                        <a:rPr lang="th-TH" sz="1400" b="1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คน/ปี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56934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ข้อมูล จปฐ. ปี 2559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68</a:t>
                      </a:r>
                      <a:r>
                        <a:rPr lang="th-TH" sz="1400" b="1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,</a:t>
                      </a: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594</a:t>
                      </a:r>
                      <a:r>
                        <a:rPr lang="th-TH" sz="1400" b="1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บาท/คน/ปี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381603" y="2962141"/>
            <a:ext cx="3479285" cy="1352282"/>
          </a:xfrm>
          <a:prstGeom prst="rect">
            <a:avLst/>
          </a:prstGeom>
          <a:solidFill>
            <a:schemeClr val="accent2"/>
          </a:solidFill>
          <a:scene3d>
            <a:camera prst="obliqueTopLef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การกำหนดเป้าหมาย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106863" y="2962275"/>
          <a:ext cx="7908924" cy="17272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636308">
                  <a:extLst>
                    <a:ext uri="{9D8B030D-6E8A-4147-A177-3AD203B41FA5}"/>
                  </a:extLst>
                </a:gridCol>
                <a:gridCol w="2636308">
                  <a:extLst>
                    <a:ext uri="{9D8B030D-6E8A-4147-A177-3AD203B41FA5}"/>
                  </a:extLst>
                </a:gridCol>
                <a:gridCol w="2636308">
                  <a:extLst>
                    <a:ext uri="{9D8B030D-6E8A-4147-A177-3AD203B41FA5}"/>
                  </a:extLst>
                </a:gridCol>
              </a:tblGrid>
              <a:tr h="70113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24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รอบที่</a:t>
                      </a:r>
                      <a:r>
                        <a:rPr lang="th-TH" sz="24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</a:t>
                      </a:r>
                      <a:endParaRPr lang="th-TH" sz="240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6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(ก.พ. 60)</a:t>
                      </a:r>
                      <a:endParaRPr lang="th-TH" sz="16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32" marR="91432" marT="45739" marB="457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24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รอบที่</a:t>
                      </a:r>
                      <a:r>
                        <a:rPr lang="th-TH" sz="24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</a:t>
                      </a:r>
                      <a:endParaRPr lang="th-TH" sz="240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6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(ก.ค. 60)</a:t>
                      </a:r>
                      <a:endParaRPr lang="th-TH" sz="16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32" marR="91432" marT="45739" marB="457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20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เป้าหมายรวมทั้งปี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6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(ก.ย. 60)</a:t>
                      </a:r>
                      <a:endParaRPr lang="th-TH" sz="16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32" marR="91432" marT="45739" marB="457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/>
                </a:extLst>
              </a:tr>
              <a:tr h="1026069"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-ไม่มี-</a:t>
                      </a:r>
                      <a:endParaRPr lang="th-TH" sz="18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32" marR="91432" marT="45739" marB="457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74,620 บาท</a:t>
                      </a:r>
                      <a:endParaRPr lang="th-TH" sz="18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32" marR="91432" marT="45739" marB="457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74,620 บาท</a:t>
                      </a:r>
                      <a:endParaRPr lang="th-TH" sz="18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32" marR="91432" marT="45739" marB="457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" name="Rounded Rectangle 14"/>
          <p:cNvSpPr/>
          <p:nvPr/>
        </p:nvSpPr>
        <p:spPr>
          <a:xfrm>
            <a:off x="162662" y="1302794"/>
            <a:ext cx="11985675" cy="1533797"/>
          </a:xfrm>
          <a:prstGeom prst="roundRect">
            <a:avLst>
              <a:gd name="adj" fmla="val 8975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คำอธิบาย </a:t>
            </a:r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endParaRPr lang="th-TH" sz="1600" b="1" dirty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th-TH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รายได้เฉลี่ยของประชาชนในเขตชนบท ประเมินจากข้อมูล</a:t>
            </a:r>
            <a:r>
              <a:rPr lang="th-TH" sz="16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การจัด</a:t>
            </a:r>
            <a:r>
              <a:rPr lang="th-TH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เก็บข้อมูลความจำเป็นพื้นฐาน (ในเขตชนบท) ปี 2560 ข้อมูลความจำเป็นพื้นฐาน คือ ข้อมูลในระดับครัวเรือนที่แสดงถึงสภาพความจำเป็นพื้นฐานของคนในครัวเรือนในด้านต่าง ๆ เกี่ยวกับคุณภาพชีวิตที่ได้กำหนดมาตรฐานขั้นต่ำเอาไว้ว่า คนควรจะมีคุณภาพชีวิตในแต่ละเรื่องอย่างไรในช่วงระยะเวลาหนึ่ง ๆ ประชากรในเขตชนบท ปัจจุบันมีจำนวน </a:t>
            </a:r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33.176 </a:t>
            </a:r>
            <a:r>
              <a:rPr lang="th-TH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ล้านคน</a:t>
            </a: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0" y="7938"/>
            <a:ext cx="12147550" cy="250825"/>
          </a:xfrm>
          <a:prstGeom prst="rect">
            <a:avLst/>
          </a:prstGeom>
          <a:ln w="57150" cap="flat" cmpd="sng" algn="ctr">
            <a:solidFill>
              <a:srgbClr val="FFFF00"/>
            </a:solidFill>
            <a:prstDash val="solid"/>
            <a:miter lim="800000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th-TH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ตัวชี้วัดการประเมินส่วนราชการตามมาตรการปรับปรุง</a:t>
            </a:r>
            <a:r>
              <a:rPr lang="th-TH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ประสิทธิภาพใน</a:t>
            </a:r>
            <a:r>
              <a:rPr lang="th-TH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การปฏิบัติราชการ </a:t>
            </a:r>
            <a:r>
              <a:rPr lang="th-TH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ประจำปี</a:t>
            </a:r>
            <a:r>
              <a:rPr lang="th-TH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งบประมาณ พ.ศ. 2560</a:t>
            </a:r>
            <a:endParaRPr lang="en-US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65915" y="180306"/>
            <a:ext cx="9440214" cy="746974"/>
          </a:xfrm>
          <a:prstGeom prst="rect">
            <a:avLst/>
          </a:prstGeom>
          <a:solidFill>
            <a:schemeClr val="accent2"/>
          </a:solidFill>
          <a:scene3d>
            <a:camera prst="obliqueTopLef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Aft>
                <a:spcPts val="0"/>
              </a:spcAft>
              <a:defRPr/>
            </a:pPr>
            <a:r>
              <a:rPr lang="th-TH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ข้อมูลรายได้เฉลี่ยของประชาชนในเขตชนบท จังหวัด</a:t>
            </a:r>
            <a:r>
              <a:rPr lang="th-TH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ลำปาง ปี 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2558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20725" y="1055688"/>
          <a:ext cx="10007600" cy="560069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003800">
                  <a:extLst>
                    <a:ext uri="{9D8B030D-6E8A-4147-A177-3AD203B41FA5}"/>
                  </a:extLst>
                </a:gridCol>
                <a:gridCol w="5003800">
                  <a:extLst>
                    <a:ext uri="{9D8B030D-6E8A-4147-A177-3AD203B41FA5}"/>
                  </a:extLst>
                </a:gridCol>
              </a:tblGrid>
              <a:tr h="45729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24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อำเภอ</a:t>
                      </a:r>
                      <a:endParaRPr lang="th-TH" sz="24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45" marR="91445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24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รายได้เฉลี่ย (บาท/คน/ปี)</a:t>
                      </a:r>
                      <a:endParaRPr lang="th-TH" sz="24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45" marR="91445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/>
                </a:extLst>
              </a:tr>
              <a:tr h="7347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40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เถิน</a:t>
                      </a:r>
                      <a:endParaRPr lang="en-US" sz="4000" b="1" dirty="0">
                        <a:effectLst/>
                        <a:latin typeface="Cordia New" panose="020B0304020202020204" pitchFamily="34" charset="-34"/>
                        <a:ea typeface="Cordia New" panose="020B0304020202020204" pitchFamily="34" charset="-34"/>
                        <a:cs typeface="Cordia New" panose="020B0304020202020204" pitchFamily="34" charset="-34"/>
                      </a:endParaRPr>
                    </a:p>
                  </a:txBody>
                  <a:tcPr marL="68585" marR="6858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b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62,055</a:t>
                      </a:r>
                      <a:endParaRPr lang="en-US" sz="4000" b="1">
                        <a:effectLst/>
                        <a:latin typeface="Cordia New" panose="020B0304020202020204" pitchFamily="34" charset="-34"/>
                        <a:ea typeface="Cordia New" panose="020B0304020202020204" pitchFamily="34" charset="-34"/>
                        <a:cs typeface="Cordia New" panose="020B0304020202020204" pitchFamily="34" charset="-34"/>
                      </a:endParaRPr>
                    </a:p>
                  </a:txBody>
                  <a:tcPr marL="68585" marR="6858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/>
                </a:extLst>
              </a:tr>
              <a:tr h="7347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4000" b="1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แจ้ห่ม</a:t>
                      </a:r>
                      <a:endParaRPr lang="en-US" sz="4000" b="1">
                        <a:effectLst/>
                        <a:latin typeface="Cordia New" panose="020B0304020202020204" pitchFamily="34" charset="-34"/>
                        <a:ea typeface="Cordia New" panose="020B0304020202020204" pitchFamily="34" charset="-34"/>
                        <a:cs typeface="Cordia New" panose="020B0304020202020204" pitchFamily="34" charset="-34"/>
                      </a:endParaRPr>
                    </a:p>
                  </a:txBody>
                  <a:tcPr marL="68585" marR="6858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b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62,443</a:t>
                      </a:r>
                      <a:endParaRPr lang="en-US" sz="4000" b="1">
                        <a:effectLst/>
                        <a:latin typeface="Cordia New" panose="020B0304020202020204" pitchFamily="34" charset="-34"/>
                        <a:ea typeface="Cordia New" panose="020B0304020202020204" pitchFamily="34" charset="-34"/>
                        <a:cs typeface="Cordia New" panose="020B0304020202020204" pitchFamily="34" charset="-34"/>
                      </a:endParaRPr>
                    </a:p>
                  </a:txBody>
                  <a:tcPr marL="68585" marR="6858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47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4000" b="1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เกาะคา</a:t>
                      </a:r>
                      <a:endParaRPr lang="en-US" sz="4000" b="1">
                        <a:effectLst/>
                        <a:latin typeface="Cordia New" panose="020B0304020202020204" pitchFamily="34" charset="-34"/>
                        <a:ea typeface="Cordia New" panose="020B0304020202020204" pitchFamily="34" charset="-34"/>
                        <a:cs typeface="Cordia New" panose="020B0304020202020204" pitchFamily="34" charset="-34"/>
                      </a:endParaRPr>
                    </a:p>
                  </a:txBody>
                  <a:tcPr marL="68585" marR="6858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b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62,488</a:t>
                      </a:r>
                      <a:endParaRPr lang="en-US" sz="4000" b="1">
                        <a:effectLst/>
                        <a:latin typeface="Cordia New" panose="020B0304020202020204" pitchFamily="34" charset="-34"/>
                        <a:ea typeface="Cordia New" panose="020B0304020202020204" pitchFamily="34" charset="-34"/>
                        <a:cs typeface="Cordia New" panose="020B0304020202020204" pitchFamily="34" charset="-34"/>
                      </a:endParaRPr>
                    </a:p>
                  </a:txBody>
                  <a:tcPr marL="68585" marR="6858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47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4000" b="1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เมืองปาน</a:t>
                      </a:r>
                      <a:endParaRPr lang="en-US" sz="4000" b="1">
                        <a:effectLst/>
                        <a:latin typeface="Cordia New" panose="020B0304020202020204" pitchFamily="34" charset="-34"/>
                        <a:ea typeface="Cordia New" panose="020B0304020202020204" pitchFamily="34" charset="-34"/>
                        <a:cs typeface="Cordia New" panose="020B0304020202020204" pitchFamily="34" charset="-34"/>
                      </a:endParaRPr>
                    </a:p>
                  </a:txBody>
                  <a:tcPr marL="68585" marR="6858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b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63,584</a:t>
                      </a:r>
                      <a:endParaRPr lang="en-US" sz="4000" b="1">
                        <a:effectLst/>
                        <a:latin typeface="Cordia New" panose="020B0304020202020204" pitchFamily="34" charset="-34"/>
                        <a:ea typeface="Cordia New" panose="020B0304020202020204" pitchFamily="34" charset="-34"/>
                        <a:cs typeface="Cordia New" panose="020B0304020202020204" pitchFamily="34" charset="-34"/>
                      </a:endParaRPr>
                    </a:p>
                  </a:txBody>
                  <a:tcPr marL="68585" marR="6858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47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4000" b="1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วังเหนือ</a:t>
                      </a:r>
                      <a:endParaRPr lang="en-US" sz="4000" b="1">
                        <a:effectLst/>
                        <a:latin typeface="Cordia New" panose="020B0304020202020204" pitchFamily="34" charset="-34"/>
                        <a:ea typeface="Cordia New" panose="020B0304020202020204" pitchFamily="34" charset="-34"/>
                        <a:cs typeface="Cordia New" panose="020B0304020202020204" pitchFamily="34" charset="-34"/>
                      </a:endParaRPr>
                    </a:p>
                  </a:txBody>
                  <a:tcPr marL="68585" marR="6858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b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65,047</a:t>
                      </a:r>
                      <a:endParaRPr lang="en-US" sz="4000" b="1">
                        <a:effectLst/>
                        <a:latin typeface="Cordia New" panose="020B0304020202020204" pitchFamily="34" charset="-34"/>
                        <a:ea typeface="Cordia New" panose="020B0304020202020204" pitchFamily="34" charset="-34"/>
                        <a:cs typeface="Cordia New" panose="020B0304020202020204" pitchFamily="34" charset="-34"/>
                      </a:endParaRPr>
                    </a:p>
                  </a:txBody>
                  <a:tcPr marL="68585" marR="6858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47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4000" b="1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แม่พริก</a:t>
                      </a:r>
                      <a:endParaRPr lang="en-US" sz="4000" b="1">
                        <a:effectLst/>
                        <a:latin typeface="Cordia New" panose="020B0304020202020204" pitchFamily="34" charset="-34"/>
                        <a:ea typeface="Cordia New" panose="020B0304020202020204" pitchFamily="34" charset="-34"/>
                        <a:cs typeface="Cordia New" panose="020B0304020202020204" pitchFamily="34" charset="-34"/>
                      </a:endParaRPr>
                    </a:p>
                  </a:txBody>
                  <a:tcPr marL="68585" marR="6858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b="1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65,822</a:t>
                      </a:r>
                      <a:endParaRPr lang="en-US" sz="4000" b="1" dirty="0">
                        <a:effectLst/>
                        <a:latin typeface="Cordia New" panose="020B0304020202020204" pitchFamily="34" charset="-34"/>
                        <a:ea typeface="Cordia New" panose="020B0304020202020204" pitchFamily="34" charset="-34"/>
                        <a:cs typeface="Cordia New" panose="020B0304020202020204" pitchFamily="34" charset="-34"/>
                      </a:endParaRPr>
                    </a:p>
                  </a:txBody>
                  <a:tcPr marL="68585" marR="6858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47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40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งาว</a:t>
                      </a:r>
                      <a:endParaRPr lang="en-US" sz="4000" b="1" dirty="0">
                        <a:effectLst/>
                        <a:latin typeface="Cordia New" panose="020B0304020202020204" pitchFamily="34" charset="-34"/>
                        <a:ea typeface="Cordia New" panose="020B0304020202020204" pitchFamily="34" charset="-34"/>
                        <a:cs typeface="Cordia New" panose="020B0304020202020204" pitchFamily="34" charset="-34"/>
                      </a:endParaRPr>
                    </a:p>
                  </a:txBody>
                  <a:tcPr marL="68585" marR="6858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b="1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66,223</a:t>
                      </a:r>
                      <a:endParaRPr lang="en-US" sz="4000" b="1" dirty="0">
                        <a:effectLst/>
                        <a:latin typeface="Cordia New" panose="020B0304020202020204" pitchFamily="34" charset="-34"/>
                        <a:ea typeface="Cordia New" panose="020B0304020202020204" pitchFamily="34" charset="-34"/>
                        <a:cs typeface="Cordia New" panose="020B0304020202020204" pitchFamily="34" charset="-34"/>
                      </a:endParaRPr>
                    </a:p>
                  </a:txBody>
                  <a:tcPr marL="68585" marR="6858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16676" y="167426"/>
            <a:ext cx="8551572" cy="746974"/>
          </a:xfrm>
          <a:prstGeom prst="rect">
            <a:avLst/>
          </a:prstGeom>
          <a:solidFill>
            <a:schemeClr val="accent2"/>
          </a:solidFill>
          <a:scene3d>
            <a:camera prst="obliqueTopLef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Aft>
                <a:spcPts val="0"/>
              </a:spcAft>
              <a:defRPr/>
            </a:pPr>
            <a:r>
              <a:rPr lang="th-TH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ข้อมูลรายได้เฉลี่ยของประชาชนในเขตชนบท จังหวัดลำปาง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20725" y="1055688"/>
          <a:ext cx="10007600" cy="486568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003800">
                  <a:extLst>
                    <a:ext uri="{9D8B030D-6E8A-4147-A177-3AD203B41FA5}"/>
                  </a:extLst>
                </a:gridCol>
                <a:gridCol w="5003800">
                  <a:extLst>
                    <a:ext uri="{9D8B030D-6E8A-4147-A177-3AD203B41FA5}"/>
                  </a:extLst>
                </a:gridCol>
              </a:tblGrid>
              <a:tr h="45727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24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อำเภอ</a:t>
                      </a:r>
                      <a:endParaRPr lang="th-TH" sz="24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45" marR="91445" marT="45739" marB="457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24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รายได้เฉลี่ย (บาท/คน/ปี)</a:t>
                      </a:r>
                      <a:endParaRPr lang="th-TH" sz="24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45" marR="91445" marT="45739" marB="457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/>
                </a:extLst>
              </a:tr>
              <a:tr h="7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40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สบปราบ</a:t>
                      </a:r>
                      <a:endParaRPr lang="en-US" sz="4000" b="1" dirty="0">
                        <a:effectLst/>
                        <a:latin typeface="Cordia New" panose="020B0304020202020204" pitchFamily="34" charset="-34"/>
                        <a:ea typeface="Cordia New" panose="020B0304020202020204" pitchFamily="34" charset="-34"/>
                        <a:cs typeface="Cordia New" panose="020B0304020202020204" pitchFamily="34" charset="-34"/>
                      </a:endParaRPr>
                    </a:p>
                  </a:txBody>
                  <a:tcPr marL="68585" marR="6858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b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66,260</a:t>
                      </a:r>
                      <a:endParaRPr lang="en-US" sz="4000" b="1">
                        <a:effectLst/>
                        <a:latin typeface="Cordia New" panose="020B0304020202020204" pitchFamily="34" charset="-34"/>
                        <a:ea typeface="Cordia New" panose="020B0304020202020204" pitchFamily="34" charset="-34"/>
                        <a:cs typeface="Cordia New" panose="020B0304020202020204" pitchFamily="34" charset="-34"/>
                      </a:endParaRPr>
                    </a:p>
                  </a:txBody>
                  <a:tcPr marL="68585" marR="6858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/>
                </a:extLst>
              </a:tr>
              <a:tr h="7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40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แม่ทะ</a:t>
                      </a:r>
                      <a:endParaRPr lang="en-US" sz="4000" b="1" dirty="0">
                        <a:effectLst/>
                        <a:latin typeface="Cordia New" panose="020B0304020202020204" pitchFamily="34" charset="-34"/>
                        <a:ea typeface="Cordia New" panose="020B0304020202020204" pitchFamily="34" charset="-34"/>
                        <a:cs typeface="Cordia New" panose="020B0304020202020204" pitchFamily="34" charset="-34"/>
                      </a:endParaRPr>
                    </a:p>
                  </a:txBody>
                  <a:tcPr marL="68585" marR="6858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b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68,732</a:t>
                      </a:r>
                      <a:endParaRPr lang="en-US" sz="4000" b="1">
                        <a:effectLst/>
                        <a:latin typeface="Cordia New" panose="020B0304020202020204" pitchFamily="34" charset="-34"/>
                        <a:ea typeface="Cordia New" panose="020B0304020202020204" pitchFamily="34" charset="-34"/>
                        <a:cs typeface="Cordia New" panose="020B0304020202020204" pitchFamily="34" charset="-34"/>
                      </a:endParaRPr>
                    </a:p>
                  </a:txBody>
                  <a:tcPr marL="68585" marR="6858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40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เสริมงาม</a:t>
                      </a:r>
                      <a:endParaRPr lang="en-US" sz="4000" b="1" dirty="0">
                        <a:effectLst/>
                        <a:latin typeface="Cordia New" panose="020B0304020202020204" pitchFamily="34" charset="-34"/>
                        <a:ea typeface="Cordia New" panose="020B0304020202020204" pitchFamily="34" charset="-34"/>
                        <a:cs typeface="Cordia New" panose="020B0304020202020204" pitchFamily="34" charset="-34"/>
                      </a:endParaRPr>
                    </a:p>
                  </a:txBody>
                  <a:tcPr marL="68585" marR="6858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b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69,746</a:t>
                      </a:r>
                      <a:endParaRPr lang="en-US" sz="4000" b="1">
                        <a:effectLst/>
                        <a:latin typeface="Cordia New" panose="020B0304020202020204" pitchFamily="34" charset="-34"/>
                        <a:ea typeface="Cordia New" panose="020B0304020202020204" pitchFamily="34" charset="-34"/>
                        <a:cs typeface="Cordia New" panose="020B0304020202020204" pitchFamily="34" charset="-34"/>
                      </a:endParaRPr>
                    </a:p>
                  </a:txBody>
                  <a:tcPr marL="68585" marR="6858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40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เมืองลำปาง</a:t>
                      </a:r>
                      <a:endParaRPr lang="en-US" sz="4000" b="1" dirty="0">
                        <a:effectLst/>
                        <a:latin typeface="Cordia New" panose="020B0304020202020204" pitchFamily="34" charset="-34"/>
                        <a:ea typeface="Cordia New" panose="020B0304020202020204" pitchFamily="34" charset="-34"/>
                        <a:cs typeface="Cordia New" panose="020B0304020202020204" pitchFamily="34" charset="-34"/>
                      </a:endParaRPr>
                    </a:p>
                  </a:txBody>
                  <a:tcPr marL="68585" marR="6858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b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81,862</a:t>
                      </a:r>
                      <a:endParaRPr lang="en-US" sz="4000" b="1">
                        <a:effectLst/>
                        <a:latin typeface="Cordia New" panose="020B0304020202020204" pitchFamily="34" charset="-34"/>
                        <a:ea typeface="Cordia New" panose="020B0304020202020204" pitchFamily="34" charset="-34"/>
                        <a:cs typeface="Cordia New" panose="020B0304020202020204" pitchFamily="34" charset="-34"/>
                      </a:endParaRPr>
                    </a:p>
                  </a:txBody>
                  <a:tcPr marL="68585" marR="6858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40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ห้างฉัตร</a:t>
                      </a:r>
                      <a:endParaRPr lang="en-US" sz="4000" b="1" dirty="0">
                        <a:effectLst/>
                        <a:latin typeface="Cordia New" panose="020B0304020202020204" pitchFamily="34" charset="-34"/>
                        <a:ea typeface="Cordia New" panose="020B0304020202020204" pitchFamily="34" charset="-34"/>
                        <a:cs typeface="Cordia New" panose="020B0304020202020204" pitchFamily="34" charset="-34"/>
                      </a:endParaRPr>
                    </a:p>
                  </a:txBody>
                  <a:tcPr marL="68585" marR="6858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b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87,743</a:t>
                      </a:r>
                      <a:endParaRPr lang="en-US" sz="4000" b="1">
                        <a:effectLst/>
                        <a:latin typeface="Cordia New" panose="020B0304020202020204" pitchFamily="34" charset="-34"/>
                        <a:ea typeface="Cordia New" panose="020B0304020202020204" pitchFamily="34" charset="-34"/>
                        <a:cs typeface="Cordia New" panose="020B0304020202020204" pitchFamily="34" charset="-34"/>
                      </a:endParaRPr>
                    </a:p>
                  </a:txBody>
                  <a:tcPr marL="68585" marR="6858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4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40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แม่เมาะ</a:t>
                      </a:r>
                      <a:endParaRPr lang="en-US" sz="4000" b="1" dirty="0">
                        <a:effectLst/>
                        <a:latin typeface="Cordia New" panose="020B0304020202020204" pitchFamily="34" charset="-34"/>
                        <a:ea typeface="Cordia New" panose="020B0304020202020204" pitchFamily="34" charset="-34"/>
                        <a:cs typeface="Cordia New" panose="020B0304020202020204" pitchFamily="34" charset="-34"/>
                      </a:endParaRPr>
                    </a:p>
                  </a:txBody>
                  <a:tcPr marL="68585" marR="6858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b="1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123,311</a:t>
                      </a:r>
                      <a:endParaRPr lang="en-US" sz="4000" b="1" dirty="0">
                        <a:effectLst/>
                        <a:latin typeface="Cordia New" panose="020B0304020202020204" pitchFamily="34" charset="-34"/>
                        <a:ea typeface="Cordia New" panose="020B0304020202020204" pitchFamily="34" charset="-34"/>
                        <a:cs typeface="Cordia New" panose="020B0304020202020204" pitchFamily="34" charset="-34"/>
                      </a:endParaRPr>
                    </a:p>
                  </a:txBody>
                  <a:tcPr marL="68585" marR="6858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entagon 11"/>
          <p:cNvSpPr/>
          <p:nvPr/>
        </p:nvSpPr>
        <p:spPr>
          <a:xfrm>
            <a:off x="103162" y="1139752"/>
            <a:ext cx="10798417" cy="819044"/>
          </a:xfrm>
          <a:prstGeom prst="homePlate">
            <a:avLst>
              <a:gd name="adj" fmla="val 36837"/>
            </a:avLst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 ร้อยละของครัวเรือนยากจนเป้าหมายที่มีรายได้ต่ำกว่าเกณฑ์ </a:t>
            </a:r>
            <a:r>
              <a:rPr lang="th-TH" sz="2400" b="1" dirty="0" err="1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จปฐ</a:t>
            </a:r>
            <a:r>
              <a:rPr lang="th-TH" sz="24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คงเหลือ</a:t>
            </a:r>
            <a:endParaRPr lang="en-US" sz="32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103188" y="153988"/>
            <a:ext cx="11985625" cy="800100"/>
          </a:xfrm>
          <a:prstGeom prst="rect">
            <a:avLst/>
          </a:prstGeom>
          <a:ln w="57150" cap="flat" cmpd="sng" algn="ctr">
            <a:solidFill>
              <a:srgbClr val="FFFF00"/>
            </a:solidFill>
            <a:prstDash val="solid"/>
            <a:miter lim="800000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th-TH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ตัวชี้วัดการประเมินส่วนราชการตามมาตรการปรับปรุง</a:t>
            </a:r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ประสิทธิภาพใน</a:t>
            </a:r>
            <a:r>
              <a:rPr lang="th-TH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การปฏิบัติราชการ </a:t>
            </a:r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ประจำปี</a:t>
            </a:r>
            <a:r>
              <a:rPr lang="th-TH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งบประมาณ พ.ศ. 2560</a:t>
            </a:r>
            <a:endParaRPr lang="en-U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103161" y="2144569"/>
            <a:ext cx="11985675" cy="1905238"/>
          </a:xfrm>
          <a:prstGeom prst="roundRect">
            <a:avLst>
              <a:gd name="adj" fmla="val 8975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คำอธิบาย </a:t>
            </a:r>
            <a:r>
              <a: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endParaRPr lang="th-TH" sz="1800" b="1" dirty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 algn="thaiDist" fontAlgn="auto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th-TH" sz="20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ครัวเรือนยากจน หมายถึง ครัวเรือนที่มีการสำรวจข้อมูล </a:t>
            </a:r>
            <a:r>
              <a:rPr lang="th-TH" sz="2000" b="1" dirty="0" err="1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จปฐ</a:t>
            </a:r>
            <a:r>
              <a:rPr lang="th-TH" sz="20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.ปี พ.ศ. 255</a:t>
            </a:r>
            <a:r>
              <a:rPr lang="en-US" sz="20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9</a:t>
            </a:r>
            <a:r>
              <a:rPr lang="th-TH" sz="20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ของกรมการพัฒนาชุมชน ที่มีรายได้เฉลี่ยต่ำกว่า 30,000 บาท/คน/ปี จำนวน </a:t>
            </a:r>
            <a:r>
              <a:rPr lang="en-US" sz="20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525</a:t>
            </a:r>
            <a:r>
              <a:rPr lang="th-TH" sz="20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ครัวเรือน โดยไม่นับครัวเรือนยากจนที่ต้องสงเคราะห์ (เนื่องจากชรา พิการ ไม่สามารถพัฒนาได้ ต้องให้การสงเคราะห์อย่างเดียว) จำนวน </a:t>
            </a:r>
            <a:r>
              <a:rPr lang="en-US" sz="20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461</a:t>
            </a:r>
            <a:r>
              <a:rPr lang="th-TH" sz="20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ครัวเรือน คงเหลือครัวเรือนที่พัฒนาได้ จำนวน </a:t>
            </a:r>
            <a:r>
              <a:rPr lang="en-US" sz="20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64</a:t>
            </a:r>
            <a:r>
              <a:rPr lang="th-TH" sz="20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ครัวเรือน </a:t>
            </a:r>
            <a:endParaRPr lang="en-US" sz="2000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6605" y="4188153"/>
            <a:ext cx="1606437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ข้อมูลพื้นฐาน</a:t>
            </a:r>
            <a:endParaRPr lang="en-US" sz="18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26" name="Table 25"/>
          <p:cNvGraphicFramePr>
            <a:graphicFrameLocks noGrp="1"/>
          </p:cNvGraphicFramePr>
          <p:nvPr/>
        </p:nvGraphicFramePr>
        <p:xfrm>
          <a:off x="196605" y="4674738"/>
          <a:ext cx="4281265" cy="1898255"/>
        </p:xfrm>
        <a:graphic>
          <a:graphicData uri="http://schemas.openxmlformats.org/drawingml/2006/table">
            <a:tbl>
              <a:tblPr firstRow="1" firstCol="1" bandRow="1">
                <a:tableStyleId>{638B1855-1B75-4FBE-930C-398BA8C253C6}</a:tableStyleId>
              </a:tblPr>
              <a:tblGrid>
                <a:gridCol w="2237312">
                  <a:extLst>
                    <a:ext uri="{9D8B030D-6E8A-4147-A177-3AD203B41FA5}"/>
                  </a:extLst>
                </a:gridCol>
                <a:gridCol w="2043953">
                  <a:extLst>
                    <a:ext uri="{9D8B030D-6E8A-4147-A177-3AD203B41FA5}"/>
                  </a:extLst>
                </a:gridCol>
              </a:tblGrid>
              <a:tr h="71472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ข้อ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มูลครัวเรือนยากจนฯ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ผลการดำเนินงาน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err="1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คร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.ยากจน คงเหลือ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470428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ปี </a:t>
                      </a:r>
                      <a:r>
                        <a:rPr lang="th-TH" sz="14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2557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คงเหลือร้อยละ </a:t>
                      </a: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25.60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56934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ปี </a:t>
                      </a:r>
                      <a:r>
                        <a:rPr lang="th-TH" sz="14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2558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คงเหลือร้อยละ 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23.86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56934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ปี </a:t>
                      </a:r>
                      <a:r>
                        <a:rPr lang="th-TH" sz="14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2559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คงเหลือร้อยละ 14.36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4765893" y="4267129"/>
            <a:ext cx="7212170" cy="580712"/>
          </a:xfrm>
          <a:prstGeom prst="rect">
            <a:avLst/>
          </a:prstGeom>
          <a:solidFill>
            <a:schemeClr val="accent2"/>
          </a:solidFill>
          <a:scene3d>
            <a:camera prst="obliqueTopLef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การกำหนดเป้าหมาย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765675" y="4919663"/>
          <a:ext cx="7212013" cy="170021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884095">
                  <a:extLst>
                    <a:ext uri="{9D8B030D-6E8A-4147-A177-3AD203B41FA5}"/>
                  </a:extLst>
                </a:gridCol>
                <a:gridCol w="2099211">
                  <a:extLst>
                    <a:ext uri="{9D8B030D-6E8A-4147-A177-3AD203B41FA5}"/>
                  </a:extLst>
                </a:gridCol>
                <a:gridCol w="2228707">
                  <a:extLst>
                    <a:ext uri="{9D8B030D-6E8A-4147-A177-3AD203B41FA5}"/>
                  </a:extLst>
                </a:gridCol>
              </a:tblGrid>
              <a:tr h="72487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24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รอบที่</a:t>
                      </a:r>
                      <a:r>
                        <a:rPr lang="th-TH" sz="24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</a:t>
                      </a:r>
                      <a:endParaRPr lang="th-TH" sz="240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6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(ก.พ. 60)</a:t>
                      </a:r>
                      <a:endParaRPr lang="th-TH" sz="16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38" marR="91438" marT="45727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24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รอบที่</a:t>
                      </a:r>
                      <a:r>
                        <a:rPr lang="th-TH" sz="24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</a:t>
                      </a:r>
                      <a:endParaRPr lang="th-TH" sz="240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6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(ก.ค. 60)</a:t>
                      </a:r>
                      <a:endParaRPr lang="th-TH" sz="16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38" marR="91438" marT="45727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20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เป้าหมายรวมทั้งปี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th-TH" sz="16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(ก.ย. 60)</a:t>
                      </a:r>
                      <a:endParaRPr lang="th-TH" sz="16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38" marR="91438" marT="45727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/>
                </a:extLst>
              </a:tr>
              <a:tr h="975337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</a:t>
                      </a:r>
                      <a:r>
                        <a:rPr lang="th-TH" sz="18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ทำแผน</a:t>
                      </a:r>
                    </a:p>
                    <a:p>
                      <a:pPr algn="l"/>
                      <a:r>
                        <a:rPr lang="th-TH" sz="18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-ดำเนินกิจกรรมตามแผน</a:t>
                      </a:r>
                      <a:endParaRPr lang="th-TH" sz="18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38" marR="91438" marT="45727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คงเหลือ</a:t>
                      </a:r>
                    </a:p>
                    <a:p>
                      <a:pPr algn="ctr"/>
                      <a:r>
                        <a:rPr lang="th-TH" sz="24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ร้อยละ 14.36</a:t>
                      </a:r>
                      <a:endParaRPr lang="th-TH" sz="2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38" marR="91438" marT="45727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คงเหลือ</a:t>
                      </a:r>
                    </a:p>
                    <a:p>
                      <a:pPr algn="ctr"/>
                      <a:r>
                        <a:rPr lang="th-TH" sz="24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ร้อยละ 14.36</a:t>
                      </a:r>
                      <a:endParaRPr lang="th-TH" sz="2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38" marR="91438" marT="45727" marB="45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grpSp>
        <p:nvGrpSpPr>
          <p:cNvPr id="10268" name="กลุ่ม 4"/>
          <p:cNvGrpSpPr>
            <a:grpSpLocks/>
          </p:cNvGrpSpPr>
          <p:nvPr/>
        </p:nvGrpSpPr>
        <p:grpSpPr bwMode="auto">
          <a:xfrm>
            <a:off x="10736263" y="1057275"/>
            <a:ext cx="1546225" cy="920750"/>
            <a:chOff x="7094187" y="1707729"/>
            <a:chExt cx="1164188" cy="759291"/>
          </a:xfrm>
        </p:grpSpPr>
        <p:pic>
          <p:nvPicPr>
            <p:cNvPr id="10272" name="Picture 1" descr="C:\Users\dathpan\Downloads\056aac9a306aef891367aae43a86394b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19" t="8192" r="17099" b="14839"/>
            <a:stretch>
              <a:fillRect/>
            </a:stretch>
          </p:blipFill>
          <p:spPr bwMode="auto">
            <a:xfrm>
              <a:off x="7286861" y="1707729"/>
              <a:ext cx="742574" cy="759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73" name="TextBox 2"/>
            <p:cNvSpPr txBox="1">
              <a:spLocks noChangeArrowheads="1"/>
            </p:cNvSpPr>
            <p:nvPr/>
          </p:nvSpPr>
          <p:spPr bwMode="auto">
            <a:xfrm rot="-480000">
              <a:off x="7094187" y="1856109"/>
              <a:ext cx="1164188" cy="482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9pPr>
            </a:lstStyle>
            <a:p>
              <a:pPr algn="ctr" eaLnBrk="1" hangingPunct="1"/>
              <a:r>
                <a:rPr lang="th-TH" altLang="th-TH" sz="1600" b="1">
                  <a:solidFill>
                    <a:srgbClr val="000000"/>
                  </a:solidFill>
                  <a:latin typeface="Tahoma" pitchFamily="34" charset="0"/>
                  <a:cs typeface="Tahoma" pitchFamily="34" charset="0"/>
                </a:rPr>
                <a:t>ตัวชี้วัด</a:t>
              </a:r>
            </a:p>
            <a:p>
              <a:pPr algn="ctr" eaLnBrk="1" hangingPunct="1"/>
              <a:r>
                <a:rPr lang="th-TH" altLang="th-TH" sz="1600" b="1">
                  <a:solidFill>
                    <a:srgbClr val="000000"/>
                  </a:solidFill>
                  <a:latin typeface="Tahoma" pitchFamily="34" charset="0"/>
                  <a:cs typeface="Tahoma" pitchFamily="34" charset="0"/>
                </a:rPr>
                <a:t>ต่อเนื่อง</a:t>
              </a:r>
            </a:p>
          </p:txBody>
        </p:sp>
      </p:grpSp>
      <p:sp>
        <p:nvSpPr>
          <p:cNvPr id="17" name="Pentagon 16"/>
          <p:cNvSpPr/>
          <p:nvPr/>
        </p:nvSpPr>
        <p:spPr>
          <a:xfrm>
            <a:off x="103161" y="640065"/>
            <a:ext cx="2817460" cy="428289"/>
          </a:xfrm>
          <a:prstGeom prst="homePlate">
            <a:avLst>
              <a:gd name="adj" fmla="val 36837"/>
            </a:avLst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Functional Based</a:t>
            </a:r>
            <a:endParaRPr lang="th-TH" sz="20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139273"/>
            <a:ext cx="3047979" cy="769441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400" b="1" dirty="0">
                <a:solidFill>
                  <a:srgbClr val="9900FF"/>
                </a:solidFill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คำอธิบาย </a:t>
            </a:r>
            <a:r>
              <a:rPr lang="en-US" sz="4400" b="1" dirty="0">
                <a:solidFill>
                  <a:srgbClr val="9900FF"/>
                </a:solidFill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:</a:t>
            </a:r>
            <a:r>
              <a:rPr lang="en-US" sz="4000" b="1" dirty="0">
                <a:latin typeface="TH SarabunIT๙" pitchFamily="34" charset="-34"/>
                <a:cs typeface="TH SarabunIT๙" pitchFamily="34" charset="-34"/>
              </a:rPr>
              <a:t>:</a:t>
            </a:r>
            <a:endParaRPr lang="th-TH" sz="4000" b="1" dirty="0">
              <a:solidFill>
                <a:srgbClr val="99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3064933" y="77788"/>
            <a:ext cx="9127067" cy="83026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800" b="1" dirty="0">
                <a:solidFill>
                  <a:schemeClr val="tx2"/>
                </a:solidFill>
                <a:latin typeface="TH SarabunIT๙" pitchFamily="34" charset="-34"/>
                <a:cs typeface="TH SarabunIT๙" pitchFamily="34" charset="-34"/>
              </a:rPr>
              <a:t>ครัวเรือนยากจน หมายถึง</a:t>
            </a: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47328" y="971689"/>
            <a:ext cx="12048661" cy="107721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ครัวเรือนที่มีการสำรวจ </a:t>
            </a:r>
            <a:r>
              <a:rPr lang="th-TH" sz="3200" b="1" dirty="0" err="1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จปฐ</a:t>
            </a:r>
            <a:r>
              <a:rPr lang="th-TH" sz="32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. ปี พ.ศ.  2559 ของกรมการพัฒนาชุมชนที่มีรายได้เฉลี่ยต่ำกว่า 30,000 บาท/คน/ปี   จังหวัดลำปาง จำนวน 525  ครัวเรือน</a:t>
            </a:r>
            <a:endParaRPr lang="th-TH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" name="กล่องข้อความ 2"/>
          <p:cNvSpPr txBox="1"/>
          <p:nvPr/>
        </p:nvSpPr>
        <p:spPr>
          <a:xfrm>
            <a:off x="61913" y="2060575"/>
            <a:ext cx="12034837" cy="107791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dirty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    ครัวเรือนที่ต้องสงเคราะห์ จำนวน </a:t>
            </a:r>
            <a:r>
              <a:rPr lang="en-US" sz="3200" b="1" dirty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 461</a:t>
            </a:r>
            <a:r>
              <a:rPr lang="th-TH" sz="3200" b="1" dirty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 ครัวเรือน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dirty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    ครัวเรือนที่พัฒนาได้ จำนวน </a:t>
            </a:r>
            <a:r>
              <a:rPr lang="en-US" sz="3200" b="1" dirty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 64</a:t>
            </a:r>
            <a:r>
              <a:rPr lang="th-TH" sz="3200" b="1" dirty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 ครัวเรือน  </a:t>
            </a:r>
            <a:r>
              <a:rPr lang="th-TH" sz="3200" b="1" dirty="0">
                <a:solidFill>
                  <a:srgbClr val="FF0000"/>
                </a:solidFill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(ครัวเรือนยากจนเป้าหมาย ปี พ.ศ. 2560)</a:t>
            </a:r>
            <a:endParaRPr lang="th-TH" b="1" dirty="0">
              <a:solidFill>
                <a:srgbClr val="FF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61384" y="3209291"/>
            <a:ext cx="12096749" cy="64611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th-TH" sz="3600" b="1">
                <a:solidFill>
                  <a:schemeClr val="tx2"/>
                </a:solidFill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กระบวนการส่งเสริมพัฒนาเพื่อยกระดับให้ครัวเรือนยากจนที่พัฒนาได้ </a:t>
            </a:r>
            <a:r>
              <a:rPr lang="en-US" sz="3600" b="1">
                <a:solidFill>
                  <a:schemeClr val="tx2"/>
                </a:solidFill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: </a:t>
            </a:r>
            <a:r>
              <a:rPr lang="th-TH" sz="3600" b="1">
                <a:solidFill>
                  <a:schemeClr val="tx2"/>
                </a:solidFill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 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61913" y="3881438"/>
            <a:ext cx="12130087" cy="15684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marL="180975" indent="-180975" algn="thaiDist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th-TH" sz="3200" b="1" dirty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 การที่หน่วยงานราชการ หน่วยงานเอกชน หรือหน่วยงานภาคีที่เกี่ยวข้อง   เข้าไปดำเนินการส่งเสริมพัฒนา ขับเคลื่อน สนับสนุน การบริหารจัดการครัวเรือนยากจนแบบบูรณาการ และส่งเสริมการลดรายจ่าย เพิ่มรายได้ ขยายโอกาสให้มีจำนวนครัวเรือนยากจนที่ต้องพัฒนาให้คงเหลือในพื้นที่ตามเป้าหมาย</a:t>
            </a:r>
            <a:endParaRPr lang="en-US" sz="3200" b="1" dirty="0">
              <a:latin typeface="TH SarabunIT๙" pitchFamily="34" charset="-34"/>
              <a:ea typeface="Tahoma" pitchFamily="34" charset="0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11745913" cy="782638"/>
          </a:xfrm>
          <a:solidFill>
            <a:schemeClr val="accent3">
              <a:lumMod val="75000"/>
            </a:schemeClr>
          </a:solidFill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th-TH" sz="4400" b="1" dirty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เป้าหมายตามรอบการประเมิน</a:t>
            </a: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</p:nvPr>
        </p:nvGraphicFramePr>
        <p:xfrm>
          <a:off x="12700" y="833438"/>
          <a:ext cx="11758612" cy="56165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82937">
                  <a:extLst>
                    <a:ext uri="{9D8B030D-6E8A-4147-A177-3AD203B41FA5}"/>
                  </a:extLst>
                </a:gridCol>
                <a:gridCol w="3518715">
                  <a:extLst>
                    <a:ext uri="{9D8B030D-6E8A-4147-A177-3AD203B41FA5}"/>
                  </a:extLst>
                </a:gridCol>
                <a:gridCol w="3656960">
                  <a:extLst>
                    <a:ext uri="{9D8B030D-6E8A-4147-A177-3AD203B41FA5}"/>
                  </a:extLst>
                </a:gridCol>
              </a:tblGrid>
              <a:tr h="799039"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การประเมินรอบที่ 1</a:t>
                      </a:r>
                    </a:p>
                  </a:txBody>
                  <a:tcPr marL="121913" marR="121913" marT="45736" marB="45736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การประเมินรอบที่ 2</a:t>
                      </a:r>
                    </a:p>
                  </a:txBody>
                  <a:tcPr marL="121913" marR="121913"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เป้าหมายรวมทั้งปี</a:t>
                      </a:r>
                      <a:endParaRPr lang="th-TH" sz="3200" b="1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121913" marR="121913"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713396"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>
                          <a:latin typeface="TH SarabunIT๙" pitchFamily="34" charset="-34"/>
                          <a:cs typeface="TH SarabunIT๙" pitchFamily="34" charset="-34"/>
                        </a:rPr>
                        <a:t> (28 กุมภาพันธ์</a:t>
                      </a:r>
                      <a:r>
                        <a:rPr lang="th-TH" sz="3200" b="1" baseline="0" dirty="0">
                          <a:latin typeface="TH SarabunIT๙" pitchFamily="34" charset="-34"/>
                          <a:cs typeface="TH SarabunIT๙" pitchFamily="34" charset="-34"/>
                        </a:rPr>
                        <a:t> 2560)</a:t>
                      </a:r>
                      <a:endParaRPr lang="th-TH" sz="32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121913" marR="121913" marT="45736" marB="45736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>
                          <a:latin typeface="TH SarabunIT๙" pitchFamily="34" charset="-34"/>
                          <a:cs typeface="TH SarabunIT๙" pitchFamily="34" charset="-34"/>
                        </a:rPr>
                        <a:t>(31 กรกฎาคม</a:t>
                      </a:r>
                      <a:r>
                        <a:rPr lang="th-TH" sz="3200" b="1" baseline="0" dirty="0">
                          <a:latin typeface="TH SarabunIT๙" pitchFamily="34" charset="-34"/>
                          <a:cs typeface="TH SarabunIT๙" pitchFamily="34" charset="-34"/>
                        </a:rPr>
                        <a:t> 2560)</a:t>
                      </a:r>
                      <a:endParaRPr lang="th-TH" sz="32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121913" marR="121913"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กันยายน 2560</a:t>
                      </a:r>
                      <a:endParaRPr lang="th-TH" sz="32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121913" marR="121913"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4104140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</a:pPr>
                      <a:r>
                        <a:rPr lang="th-TH" sz="2400" b="1" spc="-30" baseline="0" dirty="0">
                          <a:effectLst/>
                          <a:latin typeface="TH SarabunIT๙" pitchFamily="34" charset="-34"/>
                          <a:ea typeface="Calibri" panose="020F0502020204030204" pitchFamily="34" charset="0"/>
                          <a:cs typeface="TH SarabunIT๙" pitchFamily="34" charset="-34"/>
                        </a:rPr>
                        <a:t> </a:t>
                      </a:r>
                    </a:p>
                    <a:p>
                      <a:pPr algn="thaiDist">
                        <a:spcAft>
                          <a:spcPts val="0"/>
                        </a:spcAft>
                      </a:pPr>
                      <a:r>
                        <a:rPr lang="th-TH" sz="3200" b="1" spc="-30" baseline="0" dirty="0">
                          <a:effectLst/>
                          <a:latin typeface="TH SarabunIT๙" pitchFamily="34" charset="-34"/>
                          <a:ea typeface="Calibri" panose="020F0502020204030204" pitchFamily="34" charset="0"/>
                          <a:cs typeface="TH SarabunIT๙" pitchFamily="34" charset="-34"/>
                        </a:rPr>
                        <a:t>ครัวเรือนยากจนเป้าหมายได้รับการส่งเสริม สนับสนุนสัมมาชีพชุมชน เพื่อให้สามารถพัฒนาอาชีพได้ จำนวน 10,054 </a:t>
                      </a:r>
                      <a:r>
                        <a:rPr lang="th-TH" sz="3200" b="1" spc="-30" baseline="0" dirty="0" smtClean="0">
                          <a:effectLst/>
                          <a:latin typeface="TH SarabunIT๙" pitchFamily="34" charset="-34"/>
                          <a:ea typeface="Calibri" panose="020F0502020204030204" pitchFamily="34" charset="0"/>
                          <a:cs typeface="TH SarabunIT๙" pitchFamily="34" charset="-34"/>
                        </a:rPr>
                        <a:t>ครัวเรือน </a:t>
                      </a:r>
                      <a:r>
                        <a:rPr lang="th-TH" sz="3200" b="1" spc="-30" baseline="0" dirty="0" smtClean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ea typeface="Calibri" panose="020F0502020204030204" pitchFamily="34" charset="0"/>
                          <a:cs typeface="TH SarabunIT๙" pitchFamily="34" charset="-34"/>
                        </a:rPr>
                        <a:t>(จ.ลำปาง </a:t>
                      </a:r>
                      <a:r>
                        <a:rPr lang="en-US" sz="3200" b="1" spc="-30" baseline="0" dirty="0" smtClean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ea typeface="Calibri" panose="020F0502020204030204" pitchFamily="34" charset="0"/>
                          <a:cs typeface="TH SarabunIT๙" pitchFamily="34" charset="-34"/>
                        </a:rPr>
                        <a:t>64 </a:t>
                      </a:r>
                      <a:r>
                        <a:rPr lang="th-TH" sz="3200" b="1" spc="-30" baseline="0" dirty="0" err="1" smtClean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ea typeface="Calibri" panose="020F0502020204030204" pitchFamily="34" charset="0"/>
                          <a:cs typeface="TH SarabunIT๙" pitchFamily="34" charset="-34"/>
                        </a:rPr>
                        <a:t>คร.</a:t>
                      </a:r>
                      <a:r>
                        <a:rPr lang="th-TH" sz="3200" b="1" spc="-30" baseline="0" dirty="0" smtClean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ea typeface="Calibri" panose="020F0502020204030204" pitchFamily="34" charset="0"/>
                          <a:cs typeface="TH SarabunIT๙" pitchFamily="34" charset="-34"/>
                        </a:rPr>
                        <a:t>)</a:t>
                      </a:r>
                      <a:endParaRPr lang="th-TH" sz="3200" b="1" spc="-30" baseline="0" dirty="0">
                        <a:solidFill>
                          <a:srgbClr val="FF0000"/>
                        </a:solidFill>
                        <a:effectLst/>
                        <a:latin typeface="TH SarabunIT๙" pitchFamily="34" charset="-34"/>
                        <a:ea typeface="Calibri" panose="020F0502020204030204" pitchFamily="34" charset="0"/>
                        <a:cs typeface="TH SarabunIT๙" pitchFamily="34" charset="-34"/>
                      </a:endParaRPr>
                    </a:p>
                  </a:txBody>
                  <a:tcPr marL="152392" marR="152392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dirty="0">
                          <a:solidFill>
                            <a:srgbClr val="6600CC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th-TH" sz="3200" b="1" dirty="0" smtClean="0">
                          <a:solidFill>
                            <a:srgbClr val="6600CC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th-TH" sz="3200" b="1" dirty="0">
                          <a:solidFill>
                            <a:srgbClr val="7030A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ครัวเรือนยากจนเป้าหมายคงเหลือ </a:t>
                      </a:r>
                      <a:r>
                        <a:rPr lang="th-TH" sz="3200" b="1" dirty="0" smtClean="0">
                          <a:solidFill>
                            <a:srgbClr val="7030A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 ร้อย</a:t>
                      </a:r>
                      <a:r>
                        <a:rPr lang="th-TH" sz="3200" b="1" dirty="0">
                          <a:solidFill>
                            <a:srgbClr val="7030A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ละ </a:t>
                      </a:r>
                      <a:r>
                        <a:rPr lang="th-TH" sz="3200" b="1" dirty="0" smtClean="0">
                          <a:solidFill>
                            <a:srgbClr val="7030A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14.36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solidFill>
                            <a:srgbClr val="7030A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ของ จำนวน </a:t>
                      </a:r>
                      <a:r>
                        <a:rPr lang="en-US" sz="2800" b="1" dirty="0" smtClean="0">
                          <a:solidFill>
                            <a:srgbClr val="7030A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64</a:t>
                      </a:r>
                      <a:r>
                        <a:rPr lang="th-TH" sz="2800" b="1" dirty="0" smtClean="0">
                          <a:solidFill>
                            <a:srgbClr val="7030A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 ครัวเรือน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solidFill>
                            <a:srgbClr val="7030A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(จ.ลำปาง  9 </a:t>
                      </a:r>
                      <a:r>
                        <a:rPr lang="th-TH" sz="2800" b="1" dirty="0" err="1" smtClean="0">
                          <a:solidFill>
                            <a:srgbClr val="7030A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คร.</a:t>
                      </a:r>
                      <a:r>
                        <a:rPr lang="th-TH" sz="2800" b="1" dirty="0" smtClean="0">
                          <a:solidFill>
                            <a:srgbClr val="7030A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)</a:t>
                      </a:r>
                      <a:endParaRPr lang="th-TH" sz="2800" b="1" dirty="0">
                        <a:solidFill>
                          <a:srgbClr val="7030A0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121913" marR="121913"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dirty="0" smtClean="0">
                          <a:solidFill>
                            <a:srgbClr val="6600CC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ครัวเรือนยากจนเป้าหมายคงเหลือ   ร้อยละ 14.36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dirty="0" smtClean="0">
                          <a:solidFill>
                            <a:srgbClr val="6600CC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ของ จำนวน </a:t>
                      </a:r>
                      <a:r>
                        <a:rPr lang="en-US" sz="3200" b="1" dirty="0" smtClean="0">
                          <a:solidFill>
                            <a:srgbClr val="6600CC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64</a:t>
                      </a:r>
                      <a:r>
                        <a:rPr lang="th-TH" sz="3200" b="1" dirty="0" smtClean="0">
                          <a:solidFill>
                            <a:srgbClr val="6600CC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 ครัวเรือน</a:t>
                      </a:r>
                      <a:endParaRPr lang="th-TH" sz="3200" b="1" dirty="0" smtClean="0"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(คงเหลือไม่เกิน 9  </a:t>
                      </a:r>
                      <a:r>
                        <a:rPr lang="th-TH" sz="3200" b="1" dirty="0" err="1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คร.</a:t>
                      </a:r>
                      <a:r>
                        <a:rPr lang="th-TH" sz="3200" b="1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**(ตัวชี้วัด </a:t>
                      </a:r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: </a:t>
                      </a:r>
                      <a:r>
                        <a:rPr lang="th-TH" sz="2800" b="1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พัฒนาการจังหวัด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ระดับ</a:t>
                      </a:r>
                      <a:r>
                        <a:rPr lang="th-TH" sz="2800" b="1" baseline="0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 5   ร้อยละ 12.36 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baseline="0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คงเหลือ 7 ครัวเรือน)****</a:t>
                      </a:r>
                      <a:endParaRPr lang="th-TH" sz="2800" b="1" dirty="0">
                        <a:solidFill>
                          <a:srgbClr val="FF0000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121913" marR="121913"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7" name="กล่องข้อความ 4"/>
          <p:cNvSpPr txBox="1"/>
          <p:nvPr/>
        </p:nvSpPr>
        <p:spPr>
          <a:xfrm>
            <a:off x="4841875" y="5795963"/>
            <a:ext cx="3221038" cy="5842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 (  )  ผ่าน  (  ) ไม่ผ่าน</a:t>
            </a:r>
          </a:p>
        </p:txBody>
      </p:sp>
      <p:sp>
        <p:nvSpPr>
          <p:cNvPr id="8" name="กล่องข้อความ 4"/>
          <p:cNvSpPr txBox="1"/>
          <p:nvPr/>
        </p:nvSpPr>
        <p:spPr>
          <a:xfrm>
            <a:off x="273050" y="5795963"/>
            <a:ext cx="4271963" cy="58578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    (  )  ผ่าน     (  ) ไม่ผ่าน</a:t>
            </a:r>
          </a:p>
        </p:txBody>
      </p:sp>
      <p:sp>
        <p:nvSpPr>
          <p:cNvPr id="6" name="กล่องข้อความ 4"/>
          <p:cNvSpPr txBox="1"/>
          <p:nvPr/>
        </p:nvSpPr>
        <p:spPr>
          <a:xfrm>
            <a:off x="8591550" y="5732463"/>
            <a:ext cx="2973388" cy="5842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 (  ) ผ่าน (  ) ไม่ผ่าน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11745913" cy="782638"/>
          </a:xfrm>
          <a:solidFill>
            <a:schemeClr val="accent3">
              <a:lumMod val="75000"/>
            </a:schemeClr>
          </a:solidFill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th-TH" sz="4400" b="1" dirty="0" smtClean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เป้าหมายร้อยละครัวเรือนยากจนฯ คงเหลือ (แยกรายอำเภอ)</a:t>
            </a:r>
            <a:endParaRPr lang="th-TH" sz="4400" b="1" dirty="0">
              <a:solidFill>
                <a:schemeClr val="bg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1331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1975" y="787400"/>
            <a:ext cx="11630025" cy="6070600"/>
          </a:xfrm>
          <a:noFill/>
        </p:spPr>
      </p:pic>
      <p:sp>
        <p:nvSpPr>
          <p:cNvPr id="9" name="แผนผังลําดับงาน: กระบวนการสำรอง 8"/>
          <p:cNvSpPr/>
          <p:nvPr/>
        </p:nvSpPr>
        <p:spPr>
          <a:xfrm>
            <a:off x="3919538" y="5153025"/>
            <a:ext cx="2081212" cy="785813"/>
          </a:xfrm>
          <a:prstGeom prst="flowChartAlternateProcess">
            <a:avLst/>
          </a:prstGeom>
          <a:solidFill>
            <a:srgbClr val="FFE6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rgbClr val="211898"/>
                </a:solidFill>
                <a:latin typeface="TH SarabunIT๙" pitchFamily="34" charset="-34"/>
                <a:cs typeface="TH SarabunIT๙" pitchFamily="34" charset="-34"/>
              </a:rPr>
              <a:t>ตัวชี้วัดหน่วยงาน</a:t>
            </a:r>
          </a:p>
        </p:txBody>
      </p:sp>
      <p:cxnSp>
        <p:nvCxnSpPr>
          <p:cNvPr id="11" name="ลูกศรเชื่อมต่อแบบตรง 10"/>
          <p:cNvCxnSpPr/>
          <p:nvPr/>
        </p:nvCxnSpPr>
        <p:spPr>
          <a:xfrm>
            <a:off x="5903913" y="5813425"/>
            <a:ext cx="836612" cy="40481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วงรี 11"/>
          <p:cNvSpPr/>
          <p:nvPr/>
        </p:nvSpPr>
        <p:spPr>
          <a:xfrm>
            <a:off x="6545263" y="5878513"/>
            <a:ext cx="914400" cy="6524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13" name="แผนผังลําดับงาน: กระบวนการสำรอง 12"/>
          <p:cNvSpPr/>
          <p:nvPr/>
        </p:nvSpPr>
        <p:spPr>
          <a:xfrm>
            <a:off x="10280650" y="4859338"/>
            <a:ext cx="1911350" cy="954087"/>
          </a:xfrm>
          <a:prstGeom prst="flowChartAlternateProcess">
            <a:avLst/>
          </a:prstGeom>
          <a:solidFill>
            <a:srgbClr val="FFE6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400" b="1" dirty="0">
                <a:solidFill>
                  <a:srgbClr val="211898"/>
                </a:solidFill>
                <a:latin typeface="TH SarabunIT๙" pitchFamily="34" charset="-34"/>
                <a:cs typeface="TH SarabunIT๙" pitchFamily="34" charset="-34"/>
              </a:rPr>
              <a:t>ตัวชี้วัด</a:t>
            </a:r>
            <a:br>
              <a:rPr lang="th-TH" sz="2400" b="1" dirty="0">
                <a:solidFill>
                  <a:srgbClr val="211898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2400" b="1" dirty="0">
                <a:solidFill>
                  <a:srgbClr val="211898"/>
                </a:solidFill>
                <a:latin typeface="TH SarabunIT๙" pitchFamily="34" charset="-34"/>
                <a:cs typeface="TH SarabunIT๙" pitchFamily="34" charset="-34"/>
              </a:rPr>
              <a:t>พัฒนาการจังหวัด</a:t>
            </a:r>
          </a:p>
        </p:txBody>
      </p:sp>
      <p:cxnSp>
        <p:nvCxnSpPr>
          <p:cNvPr id="15" name="ลูกศรเชื่อมต่อแบบตรง 14"/>
          <p:cNvCxnSpPr/>
          <p:nvPr/>
        </p:nvCxnSpPr>
        <p:spPr>
          <a:xfrm rot="10800000" flipV="1">
            <a:off x="10018713" y="5773738"/>
            <a:ext cx="509587" cy="4826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วงรี 16"/>
          <p:cNvSpPr/>
          <p:nvPr/>
        </p:nvSpPr>
        <p:spPr>
          <a:xfrm>
            <a:off x="9231313" y="5913438"/>
            <a:ext cx="914400" cy="6524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1848</TotalTime>
  <Words>1272</Words>
  <Application>Microsoft Office PowerPoint</Application>
  <PresentationFormat>กำหนดเอง</PresentationFormat>
  <Paragraphs>202</Paragraphs>
  <Slides>15</Slides>
  <Notes>9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11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15</vt:i4>
      </vt:variant>
    </vt:vector>
  </HeadingPairs>
  <TitlesOfParts>
    <vt:vector size="27" baseType="lpstr">
      <vt:lpstr>Arial</vt:lpstr>
      <vt:lpstr>Angsana New</vt:lpstr>
      <vt:lpstr>Calibri</vt:lpstr>
      <vt:lpstr>Cordia New</vt:lpstr>
      <vt:lpstr>Constantia</vt:lpstr>
      <vt:lpstr>Browallia New</vt:lpstr>
      <vt:lpstr>Wingdings 2</vt:lpstr>
      <vt:lpstr>Tahoma</vt:lpstr>
      <vt:lpstr>Times New Roman</vt:lpstr>
      <vt:lpstr>TH SarabunPSK</vt:lpstr>
      <vt:lpstr>TH SarabunIT๙</vt:lpstr>
      <vt:lpstr>Flow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เป้าหมายตามรอบการประเมิน</vt:lpstr>
      <vt:lpstr>เป้าหมายร้อยละครัวเรือนยากจนฯ คงเหลือ (แยกรายอำเภอ)</vt:lpstr>
      <vt:lpstr>งานนำเสนอ PowerPoint</vt:lpstr>
      <vt:lpstr>งานนำเสนอ PowerPoint</vt:lpstr>
      <vt:lpstr>2. แบบรายงานตามตัวชี้วัดการประเมินส่วนราชการตามมาตรการปรับปรุงประสิทธิภาพ  ในการปฏิบัติราชการ (มาตรา 44)</vt:lpstr>
      <vt:lpstr>งานนำเสนอ PowerPoint</vt:lpstr>
      <vt:lpstr>งานนำเสนอ PowerPoint</vt:lpstr>
      <vt:lpstr>งานนำเสนอ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กรอบการประเมินผลการปฏิบัติราชการ ของตำแหน่งพัฒนาการจังหวัด ปีงบประมาณ พ.ศ. 2560 รอบที่ 1/2560 (1 ต.ค. 59 – 31 มี.ค. 60)</dc:title>
  <dc:creator>orapan_h</dc:creator>
  <cp:lastModifiedBy>PC</cp:lastModifiedBy>
  <cp:revision>123</cp:revision>
  <cp:lastPrinted>2017-02-23T03:18:49Z</cp:lastPrinted>
  <dcterms:created xsi:type="dcterms:W3CDTF">2017-01-20T04:04:32Z</dcterms:created>
  <dcterms:modified xsi:type="dcterms:W3CDTF">2017-05-17T07:37:53Z</dcterms:modified>
</cp:coreProperties>
</file>