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91" r:id="rId2"/>
    <p:sldId id="292" r:id="rId3"/>
    <p:sldId id="308" r:id="rId4"/>
    <p:sldId id="309" r:id="rId5"/>
    <p:sldId id="310" r:id="rId6"/>
    <p:sldId id="299" r:id="rId7"/>
    <p:sldId id="300" r:id="rId8"/>
    <p:sldId id="301" r:id="rId9"/>
    <p:sldId id="302" r:id="rId10"/>
    <p:sldId id="303" r:id="rId11"/>
    <p:sldId id="304" r:id="rId12"/>
    <p:sldId id="314" r:id="rId13"/>
    <p:sldId id="273" r:id="rId14"/>
    <p:sldId id="274" r:id="rId15"/>
    <p:sldId id="275" r:id="rId16"/>
    <p:sldId id="276" r:id="rId17"/>
    <p:sldId id="277" r:id="rId18"/>
    <p:sldId id="278" r:id="rId19"/>
    <p:sldId id="305" r:id="rId20"/>
    <p:sldId id="306" r:id="rId21"/>
    <p:sldId id="307" r:id="rId22"/>
    <p:sldId id="280" r:id="rId23"/>
    <p:sldId id="29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9" r:id="rId32"/>
    <p:sldId id="315" r:id="rId33"/>
    <p:sldId id="288" r:id="rId34"/>
    <p:sldId id="316" r:id="rId35"/>
    <p:sldId id="317" r:id="rId36"/>
    <p:sldId id="318" r:id="rId37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05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20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864C808-C1C0-4262-8E07-383D3513D087}" type="doc">
      <dgm:prSet loTypeId="urn:microsoft.com/office/officeart/2005/8/layout/radial5" loCatId="cycle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th-TH"/>
        </a:p>
      </dgm:t>
    </dgm:pt>
    <dgm:pt modelId="{68AE493E-58D4-40CE-9538-1F93F30C6ED2}">
      <dgm:prSet phldrT="[Text]" custT="1"/>
      <dgm:spPr/>
      <dgm:t>
        <a:bodyPr/>
        <a:lstStyle/>
        <a:p>
          <a:r>
            <a:rPr lang="th-TH" sz="3200" b="1" dirty="0" err="1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พช</a:t>
          </a:r>
          <a:r>
            <a:rPr lang="th-TH" sz="32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.</a:t>
          </a:r>
          <a:endParaRPr lang="th-TH" sz="2400" b="1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223F9480-F7CD-4C10-8572-82F7C28F5ACB}" type="parTrans" cxnId="{916329FB-F3D2-4BDD-B638-F7FEEFC55C61}">
      <dgm:prSet/>
      <dgm:spPr/>
      <dgm:t>
        <a:bodyPr/>
        <a:lstStyle/>
        <a:p>
          <a:endParaRPr lang="th-TH"/>
        </a:p>
      </dgm:t>
    </dgm:pt>
    <dgm:pt modelId="{9E33F77D-F2C9-41D9-BAD1-4E9A83408E2D}" type="sibTrans" cxnId="{916329FB-F3D2-4BDD-B638-F7FEEFC55C61}">
      <dgm:prSet/>
      <dgm:spPr/>
      <dgm:t>
        <a:bodyPr/>
        <a:lstStyle/>
        <a:p>
          <a:endParaRPr lang="th-TH"/>
        </a:p>
      </dgm:t>
    </dgm:pt>
    <dgm:pt modelId="{BA44DF7B-32D2-4958-BB2B-7281570E02B3}">
      <dgm:prSet phldrT="[Text]" custT="1"/>
      <dgm:spPr/>
      <dgm:t>
        <a:bodyPr/>
        <a:lstStyle/>
        <a:p>
          <a:r>
            <a:rPr lang="th-TH" sz="3200" b="1" dirty="0" err="1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กผ</a:t>
          </a:r>
          <a:r>
            <a:rPr lang="th-TH" sz="32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.</a:t>
          </a:r>
          <a:r>
            <a:rPr lang="th-TH" sz="24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 </a:t>
          </a:r>
        </a:p>
      </dgm:t>
    </dgm:pt>
    <dgm:pt modelId="{571A2233-BF63-4470-9F99-C7C63D7DCA83}" type="parTrans" cxnId="{B2FC4E0E-70C3-4B34-BCDC-BAE2D8175946}">
      <dgm:prSet/>
      <dgm:spPr/>
      <dgm:t>
        <a:bodyPr/>
        <a:lstStyle/>
        <a:p>
          <a:endParaRPr lang="th-TH"/>
        </a:p>
      </dgm:t>
    </dgm:pt>
    <dgm:pt modelId="{0C343B14-F448-4252-9BB1-7B03741CB310}" type="sibTrans" cxnId="{B2FC4E0E-70C3-4B34-BCDC-BAE2D8175946}">
      <dgm:prSet/>
      <dgm:spPr/>
      <dgm:t>
        <a:bodyPr/>
        <a:lstStyle/>
        <a:p>
          <a:endParaRPr lang="th-TH"/>
        </a:p>
      </dgm:t>
    </dgm:pt>
    <dgm:pt modelId="{0E39361B-2FDB-4314-ABF2-6A55D273CA2A}">
      <dgm:prSet phldrT="[Text]" custT="1"/>
      <dgm:spPr/>
      <dgm:t>
        <a:bodyPr/>
        <a:lstStyle/>
        <a:p>
          <a:endParaRPr lang="th-TH" sz="2400" b="1" dirty="0" smtClean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r>
            <a:rPr lang="th-TH" sz="24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กพร.</a:t>
          </a:r>
        </a:p>
        <a:p>
          <a:r>
            <a:rPr lang="th-TH" sz="18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endParaRPr lang="th-TH" sz="1400" b="1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061EF2B2-A167-4E2A-A8FE-373944A89840}" type="parTrans" cxnId="{8D32E3E7-1FF6-4ACD-8CE9-8F94583441E0}">
      <dgm:prSet/>
      <dgm:spPr/>
      <dgm:t>
        <a:bodyPr/>
        <a:lstStyle/>
        <a:p>
          <a:endParaRPr lang="th-TH"/>
        </a:p>
      </dgm:t>
    </dgm:pt>
    <dgm:pt modelId="{B0A25D31-0F55-4899-A434-344ACBB614B0}" type="sibTrans" cxnId="{8D32E3E7-1FF6-4ACD-8CE9-8F94583441E0}">
      <dgm:prSet/>
      <dgm:spPr/>
      <dgm:t>
        <a:bodyPr/>
        <a:lstStyle/>
        <a:p>
          <a:endParaRPr lang="th-TH"/>
        </a:p>
      </dgm:t>
    </dgm:pt>
    <dgm:pt modelId="{B4A2FA68-A346-4878-9672-FCD0D1365EC9}">
      <dgm:prSet phldrT="[Text]" custT="1"/>
      <dgm:spPr/>
      <dgm:t>
        <a:bodyPr/>
        <a:lstStyle/>
        <a:p>
          <a:r>
            <a:rPr lang="th-TH" sz="2000" b="1" dirty="0" err="1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ศสท</a:t>
          </a:r>
          <a:r>
            <a:rPr lang="th-TH" sz="20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. สตร.  ปชส.</a:t>
          </a:r>
          <a:endParaRPr lang="en-US" sz="2000" b="1" dirty="0" smtClean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C28777B-9190-48AB-8A43-0F0CC673C458}" type="parTrans" cxnId="{CDF5C8E6-F60D-4624-B7E7-0A0B86353104}">
      <dgm:prSet/>
      <dgm:spPr/>
      <dgm:t>
        <a:bodyPr/>
        <a:lstStyle/>
        <a:p>
          <a:endParaRPr lang="th-TH"/>
        </a:p>
      </dgm:t>
    </dgm:pt>
    <dgm:pt modelId="{0D2FB958-6706-4E77-A477-B1CC332FC371}" type="sibTrans" cxnId="{CDF5C8E6-F60D-4624-B7E7-0A0B86353104}">
      <dgm:prSet/>
      <dgm:spPr/>
      <dgm:t>
        <a:bodyPr/>
        <a:lstStyle/>
        <a:p>
          <a:endParaRPr lang="th-TH"/>
        </a:p>
      </dgm:t>
    </dgm:pt>
    <dgm:pt modelId="{9B9B7476-CE87-40A9-B656-4A3C5B839C96}">
      <dgm:prSet phldrT="[Text]" custT="1"/>
      <dgm:spPr/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กค. </a:t>
          </a:r>
          <a:r>
            <a:rPr lang="th-TH" sz="2400" b="1" dirty="0" err="1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กผ</a:t>
          </a:r>
          <a:r>
            <a:rPr lang="th-TH" sz="24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. ตภ.  </a:t>
          </a:r>
          <a:endParaRPr lang="en-US" sz="2400" b="1" dirty="0" smtClean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239D3BFE-7526-4BB8-B569-9ACCAA0EDF6E}" type="parTrans" cxnId="{D828C690-E37B-4078-9D77-AC58C0FEB9AF}">
      <dgm:prSet/>
      <dgm:spPr/>
      <dgm:t>
        <a:bodyPr/>
        <a:lstStyle/>
        <a:p>
          <a:endParaRPr lang="th-TH"/>
        </a:p>
      </dgm:t>
    </dgm:pt>
    <dgm:pt modelId="{A53F9101-37CA-4E9B-9314-9A963E684B85}" type="sibTrans" cxnId="{D828C690-E37B-4078-9D77-AC58C0FEB9AF}">
      <dgm:prSet/>
      <dgm:spPr/>
      <dgm:t>
        <a:bodyPr/>
        <a:lstStyle/>
        <a:p>
          <a:endParaRPr lang="th-TH"/>
        </a:p>
      </dgm:t>
    </dgm:pt>
    <dgm:pt modelId="{BD6E46C4-CF31-429D-9222-672A8B4E95EE}">
      <dgm:prSet phldrT="[Text]" custT="1"/>
      <dgm:spPr/>
      <dgm:t>
        <a:bodyPr/>
        <a:lstStyle/>
        <a:p>
          <a:r>
            <a:rPr lang="th-TH" sz="20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สสช. สภว. </a:t>
          </a:r>
          <a:r>
            <a:rPr lang="th-TH" sz="2000" b="1" dirty="0" err="1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สท</a:t>
          </a:r>
          <a:r>
            <a:rPr lang="th-TH" sz="20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อ.  สกส.</a:t>
          </a:r>
          <a:endParaRPr lang="en-US" sz="2000" b="1" dirty="0" smtClean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D997FB06-4438-4873-A4A2-450255B94F70}" type="parTrans" cxnId="{A6336F4D-D85D-430A-9505-C80DE67DA78F}">
      <dgm:prSet/>
      <dgm:spPr/>
      <dgm:t>
        <a:bodyPr/>
        <a:lstStyle/>
        <a:p>
          <a:endParaRPr lang="th-TH"/>
        </a:p>
      </dgm:t>
    </dgm:pt>
    <dgm:pt modelId="{7BAEE937-6D16-4C39-9458-A828CA1AECB1}" type="sibTrans" cxnId="{A6336F4D-D85D-430A-9505-C80DE67DA78F}">
      <dgm:prSet/>
      <dgm:spPr/>
      <dgm:t>
        <a:bodyPr/>
        <a:lstStyle/>
        <a:p>
          <a:endParaRPr lang="th-TH"/>
        </a:p>
      </dgm:t>
    </dgm:pt>
    <dgm:pt modelId="{9F187C88-C2C2-456E-95F0-DA70E321F96B}">
      <dgm:prSet phldrT="[Text]" custT="1"/>
      <dgm:spPr/>
      <dgm:t>
        <a:bodyPr/>
        <a:lstStyle/>
        <a:p>
          <a:r>
            <a:rPr lang="th-TH" sz="20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กจ. </a:t>
          </a:r>
          <a:r>
            <a:rPr lang="th-TH" sz="2000" b="1" dirty="0" err="1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สพช</a:t>
          </a:r>
          <a:r>
            <a:rPr lang="th-TH" sz="20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. คจ.</a:t>
          </a:r>
          <a:endParaRPr lang="en-US" sz="2000" b="1" dirty="0" smtClean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14B57338-9A7E-41F5-A606-08A2BAA4B3F3}" type="parTrans" cxnId="{F5DC2F78-FEC7-41B3-8325-F81729C1B342}">
      <dgm:prSet/>
      <dgm:spPr/>
      <dgm:t>
        <a:bodyPr/>
        <a:lstStyle/>
        <a:p>
          <a:endParaRPr lang="th-TH"/>
        </a:p>
      </dgm:t>
    </dgm:pt>
    <dgm:pt modelId="{6298DD2F-6E14-4A0E-9D79-8DBD65D0702E}" type="sibTrans" cxnId="{F5DC2F78-FEC7-41B3-8325-F81729C1B342}">
      <dgm:prSet/>
      <dgm:spPr/>
      <dgm:t>
        <a:bodyPr/>
        <a:lstStyle/>
        <a:p>
          <a:endParaRPr lang="th-TH"/>
        </a:p>
      </dgm:t>
    </dgm:pt>
    <dgm:pt modelId="{BACD9109-F0B4-46DC-B392-9DADBEA9CD25}">
      <dgm:prSet phldrT="[Text]" custT="1"/>
      <dgm:spPr/>
      <dgm:t>
        <a:bodyPr/>
        <a:lstStyle/>
        <a:p>
          <a:endParaRPr lang="th-TH" sz="2800" b="1" dirty="0" smtClean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r>
            <a:rPr lang="th-TH" sz="2800" b="1" dirty="0" err="1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สล</a:t>
          </a:r>
          <a:r>
            <a:rPr lang="th-TH" sz="28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.  </a:t>
          </a:r>
        </a:p>
        <a:p>
          <a:endParaRPr lang="en-US" sz="2800" b="1" dirty="0" smtClean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33F47647-C44A-465F-8BA1-49066164D772}" type="parTrans" cxnId="{6E48137D-CCF3-4722-8B17-A5775E9F9835}">
      <dgm:prSet/>
      <dgm:spPr/>
      <dgm:t>
        <a:bodyPr/>
        <a:lstStyle/>
        <a:p>
          <a:endParaRPr lang="th-TH"/>
        </a:p>
      </dgm:t>
    </dgm:pt>
    <dgm:pt modelId="{B01ACC47-5816-4087-8130-065575F92E4B}" type="sibTrans" cxnId="{6E48137D-CCF3-4722-8B17-A5775E9F9835}">
      <dgm:prSet/>
      <dgm:spPr/>
      <dgm:t>
        <a:bodyPr/>
        <a:lstStyle/>
        <a:p>
          <a:endParaRPr lang="th-TH"/>
        </a:p>
      </dgm:t>
    </dgm:pt>
    <dgm:pt modelId="{149CC5AA-5F9A-4C1C-A7F6-3BEA48C88465}" type="pres">
      <dgm:prSet presAssocID="{F864C808-C1C0-4262-8E07-383D3513D087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220BE32-E39D-4EA8-BBC6-E2609D52CA7C}" type="pres">
      <dgm:prSet presAssocID="{68AE493E-58D4-40CE-9538-1F93F30C6ED2}" presName="centerShape" presStyleLbl="node0" presStyleIdx="0" presStyleCnt="1" custScaleX="106907" custScaleY="93524"/>
      <dgm:spPr/>
      <dgm:t>
        <a:bodyPr/>
        <a:lstStyle/>
        <a:p>
          <a:endParaRPr lang="th-TH"/>
        </a:p>
      </dgm:t>
    </dgm:pt>
    <dgm:pt modelId="{FD7F4E68-8C94-4277-8607-64FD750BC698}" type="pres">
      <dgm:prSet presAssocID="{571A2233-BF63-4470-9F99-C7C63D7DCA83}" presName="parTrans" presStyleLbl="sibTrans2D1" presStyleIdx="0" presStyleCnt="7"/>
      <dgm:spPr/>
      <dgm:t>
        <a:bodyPr/>
        <a:lstStyle/>
        <a:p>
          <a:endParaRPr lang="en-US"/>
        </a:p>
      </dgm:t>
    </dgm:pt>
    <dgm:pt modelId="{6A9A352D-63C9-46C5-8BE2-304B7D34F365}" type="pres">
      <dgm:prSet presAssocID="{571A2233-BF63-4470-9F99-C7C63D7DCA83}" presName="connectorText" presStyleLbl="sibTrans2D1" presStyleIdx="0" presStyleCnt="7"/>
      <dgm:spPr/>
      <dgm:t>
        <a:bodyPr/>
        <a:lstStyle/>
        <a:p>
          <a:endParaRPr lang="en-US"/>
        </a:p>
      </dgm:t>
    </dgm:pt>
    <dgm:pt modelId="{38A028CD-B7DA-424C-A7F4-7D8B86B6A5EB}" type="pres">
      <dgm:prSet presAssocID="{BA44DF7B-32D2-4958-BB2B-7281570E02B3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3FFE807-FA39-4AC8-B5DB-B5C2B17C0324}" type="pres">
      <dgm:prSet presAssocID="{061EF2B2-A167-4E2A-A8FE-373944A89840}" presName="parTrans" presStyleLbl="sibTrans2D1" presStyleIdx="1" presStyleCnt="7"/>
      <dgm:spPr/>
      <dgm:t>
        <a:bodyPr/>
        <a:lstStyle/>
        <a:p>
          <a:endParaRPr lang="en-US"/>
        </a:p>
      </dgm:t>
    </dgm:pt>
    <dgm:pt modelId="{A934CF13-BEB9-4353-91B0-8A4263C19713}" type="pres">
      <dgm:prSet presAssocID="{061EF2B2-A167-4E2A-A8FE-373944A89840}" presName="connectorText" presStyleLbl="sibTrans2D1" presStyleIdx="1" presStyleCnt="7"/>
      <dgm:spPr/>
      <dgm:t>
        <a:bodyPr/>
        <a:lstStyle/>
        <a:p>
          <a:endParaRPr lang="en-US"/>
        </a:p>
      </dgm:t>
    </dgm:pt>
    <dgm:pt modelId="{D83E06AA-8FCB-4393-8C5A-A4B826728246}" type="pres">
      <dgm:prSet presAssocID="{0E39361B-2FDB-4314-ABF2-6A55D273CA2A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74D8FA75-BE17-462D-8C62-BAEEEF655AC4}" type="pres">
      <dgm:prSet presAssocID="{14B57338-9A7E-41F5-A606-08A2BAA4B3F3}" presName="parTrans" presStyleLbl="sibTrans2D1" presStyleIdx="2" presStyleCnt="7"/>
      <dgm:spPr/>
      <dgm:t>
        <a:bodyPr/>
        <a:lstStyle/>
        <a:p>
          <a:endParaRPr lang="en-US"/>
        </a:p>
      </dgm:t>
    </dgm:pt>
    <dgm:pt modelId="{148F7CB6-2304-4A51-8F91-BEC9A22F6C59}" type="pres">
      <dgm:prSet presAssocID="{14B57338-9A7E-41F5-A606-08A2BAA4B3F3}" presName="connectorText" presStyleLbl="sibTrans2D1" presStyleIdx="2" presStyleCnt="7"/>
      <dgm:spPr/>
      <dgm:t>
        <a:bodyPr/>
        <a:lstStyle/>
        <a:p>
          <a:endParaRPr lang="en-US"/>
        </a:p>
      </dgm:t>
    </dgm:pt>
    <dgm:pt modelId="{2FEF86F0-DDAD-4828-AA2A-53CBDE57B0BA}" type="pres">
      <dgm:prSet presAssocID="{9F187C88-C2C2-456E-95F0-DA70E321F96B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E420CB0-4AAB-499C-983E-9BF2A17704F9}" type="pres">
      <dgm:prSet presAssocID="{33F47647-C44A-465F-8BA1-49066164D772}" presName="parTrans" presStyleLbl="sibTrans2D1" presStyleIdx="3" presStyleCnt="7"/>
      <dgm:spPr/>
      <dgm:t>
        <a:bodyPr/>
        <a:lstStyle/>
        <a:p>
          <a:endParaRPr lang="en-US"/>
        </a:p>
      </dgm:t>
    </dgm:pt>
    <dgm:pt modelId="{3D213E31-D186-4D29-984D-565298D68F43}" type="pres">
      <dgm:prSet presAssocID="{33F47647-C44A-465F-8BA1-49066164D772}" presName="connectorText" presStyleLbl="sibTrans2D1" presStyleIdx="3" presStyleCnt="7"/>
      <dgm:spPr/>
      <dgm:t>
        <a:bodyPr/>
        <a:lstStyle/>
        <a:p>
          <a:endParaRPr lang="en-US"/>
        </a:p>
      </dgm:t>
    </dgm:pt>
    <dgm:pt modelId="{9F1E6490-1AB4-42CD-AC5A-F2397E44C302}" type="pres">
      <dgm:prSet presAssocID="{BACD9109-F0B4-46DC-B392-9DADBEA9CD25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855A2F6-431A-4650-B751-9A83A5610EE6}" type="pres">
      <dgm:prSet presAssocID="{D997FB06-4438-4873-A4A2-450255B94F70}" presName="parTrans" presStyleLbl="sibTrans2D1" presStyleIdx="4" presStyleCnt="7"/>
      <dgm:spPr/>
      <dgm:t>
        <a:bodyPr/>
        <a:lstStyle/>
        <a:p>
          <a:endParaRPr lang="en-US"/>
        </a:p>
      </dgm:t>
    </dgm:pt>
    <dgm:pt modelId="{E9F2521D-4615-4157-9ACB-F811BDBA001F}" type="pres">
      <dgm:prSet presAssocID="{D997FB06-4438-4873-A4A2-450255B94F70}" presName="connectorText" presStyleLbl="sibTrans2D1" presStyleIdx="4" presStyleCnt="7"/>
      <dgm:spPr/>
      <dgm:t>
        <a:bodyPr/>
        <a:lstStyle/>
        <a:p>
          <a:endParaRPr lang="en-US"/>
        </a:p>
      </dgm:t>
    </dgm:pt>
    <dgm:pt modelId="{40AC5E15-40CF-460B-B4BE-9B6302348AD7}" type="pres">
      <dgm:prSet presAssocID="{BD6E46C4-CF31-429D-9222-672A8B4E95EE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6D7D71C-D717-46BF-8EF1-6B115C18349C}" type="pres">
      <dgm:prSet presAssocID="{CC28777B-9190-48AB-8A43-0F0CC673C458}" presName="parTrans" presStyleLbl="sibTrans2D1" presStyleIdx="5" presStyleCnt="7"/>
      <dgm:spPr/>
      <dgm:t>
        <a:bodyPr/>
        <a:lstStyle/>
        <a:p>
          <a:endParaRPr lang="en-US"/>
        </a:p>
      </dgm:t>
    </dgm:pt>
    <dgm:pt modelId="{0505B8B6-90D7-4748-98B9-63F16FC46167}" type="pres">
      <dgm:prSet presAssocID="{CC28777B-9190-48AB-8A43-0F0CC673C458}" presName="connectorText" presStyleLbl="sibTrans2D1" presStyleIdx="5" presStyleCnt="7"/>
      <dgm:spPr/>
      <dgm:t>
        <a:bodyPr/>
        <a:lstStyle/>
        <a:p>
          <a:endParaRPr lang="en-US"/>
        </a:p>
      </dgm:t>
    </dgm:pt>
    <dgm:pt modelId="{C8576FEE-671C-46B6-99D2-7F5463D6925B}" type="pres">
      <dgm:prSet presAssocID="{B4A2FA68-A346-4878-9672-FCD0D1365EC9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93FCB7D-411C-4110-A83B-5D007D50087F}" type="pres">
      <dgm:prSet presAssocID="{239D3BFE-7526-4BB8-B569-9ACCAA0EDF6E}" presName="parTrans" presStyleLbl="sibTrans2D1" presStyleIdx="6" presStyleCnt="7"/>
      <dgm:spPr/>
      <dgm:t>
        <a:bodyPr/>
        <a:lstStyle/>
        <a:p>
          <a:endParaRPr lang="en-US"/>
        </a:p>
      </dgm:t>
    </dgm:pt>
    <dgm:pt modelId="{5C3024CF-34DB-469E-9F9D-F9A664FD297B}" type="pres">
      <dgm:prSet presAssocID="{239D3BFE-7526-4BB8-B569-9ACCAA0EDF6E}" presName="connectorText" presStyleLbl="sibTrans2D1" presStyleIdx="6" presStyleCnt="7"/>
      <dgm:spPr/>
      <dgm:t>
        <a:bodyPr/>
        <a:lstStyle/>
        <a:p>
          <a:endParaRPr lang="en-US"/>
        </a:p>
      </dgm:t>
    </dgm:pt>
    <dgm:pt modelId="{E559D1F8-6EAF-46E4-A210-CE6C114FD80C}" type="pres">
      <dgm:prSet presAssocID="{9B9B7476-CE87-40A9-B656-4A3C5B839C96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916329FB-F3D2-4BDD-B638-F7FEEFC55C61}" srcId="{F864C808-C1C0-4262-8E07-383D3513D087}" destId="{68AE493E-58D4-40CE-9538-1F93F30C6ED2}" srcOrd="0" destOrd="0" parTransId="{223F9480-F7CD-4C10-8572-82F7C28F5ACB}" sibTransId="{9E33F77D-F2C9-41D9-BAD1-4E9A83408E2D}"/>
    <dgm:cxn modelId="{91BDE307-559B-40FF-BAF4-F0EBE2ABCF23}" type="presOf" srcId="{33F47647-C44A-465F-8BA1-49066164D772}" destId="{CE420CB0-4AAB-499C-983E-9BF2A17704F9}" srcOrd="0" destOrd="0" presId="urn:microsoft.com/office/officeart/2005/8/layout/radial5"/>
    <dgm:cxn modelId="{8D32E3E7-1FF6-4ACD-8CE9-8F94583441E0}" srcId="{68AE493E-58D4-40CE-9538-1F93F30C6ED2}" destId="{0E39361B-2FDB-4314-ABF2-6A55D273CA2A}" srcOrd="1" destOrd="0" parTransId="{061EF2B2-A167-4E2A-A8FE-373944A89840}" sibTransId="{B0A25D31-0F55-4899-A434-344ACBB614B0}"/>
    <dgm:cxn modelId="{252DC7F0-F99C-4840-83C1-B864205115FB}" type="presOf" srcId="{CC28777B-9190-48AB-8A43-0F0CC673C458}" destId="{96D7D71C-D717-46BF-8EF1-6B115C18349C}" srcOrd="0" destOrd="0" presId="urn:microsoft.com/office/officeart/2005/8/layout/radial5"/>
    <dgm:cxn modelId="{A6336F4D-D85D-430A-9505-C80DE67DA78F}" srcId="{68AE493E-58D4-40CE-9538-1F93F30C6ED2}" destId="{BD6E46C4-CF31-429D-9222-672A8B4E95EE}" srcOrd="4" destOrd="0" parTransId="{D997FB06-4438-4873-A4A2-450255B94F70}" sibTransId="{7BAEE937-6D16-4C39-9458-A828CA1AECB1}"/>
    <dgm:cxn modelId="{22667C87-55DA-4B72-924A-2B8ED4F92C37}" type="presOf" srcId="{F864C808-C1C0-4262-8E07-383D3513D087}" destId="{149CC5AA-5F9A-4C1C-A7F6-3BEA48C88465}" srcOrd="0" destOrd="0" presId="urn:microsoft.com/office/officeart/2005/8/layout/radial5"/>
    <dgm:cxn modelId="{D828C690-E37B-4078-9D77-AC58C0FEB9AF}" srcId="{68AE493E-58D4-40CE-9538-1F93F30C6ED2}" destId="{9B9B7476-CE87-40A9-B656-4A3C5B839C96}" srcOrd="6" destOrd="0" parTransId="{239D3BFE-7526-4BB8-B569-9ACCAA0EDF6E}" sibTransId="{A53F9101-37CA-4E9B-9314-9A963E684B85}"/>
    <dgm:cxn modelId="{F0ED1DF6-8A5E-4F36-8B03-71F761745543}" type="presOf" srcId="{9B9B7476-CE87-40A9-B656-4A3C5B839C96}" destId="{E559D1F8-6EAF-46E4-A210-CE6C114FD80C}" srcOrd="0" destOrd="0" presId="urn:microsoft.com/office/officeart/2005/8/layout/radial5"/>
    <dgm:cxn modelId="{6E48137D-CCF3-4722-8B17-A5775E9F9835}" srcId="{68AE493E-58D4-40CE-9538-1F93F30C6ED2}" destId="{BACD9109-F0B4-46DC-B392-9DADBEA9CD25}" srcOrd="3" destOrd="0" parTransId="{33F47647-C44A-465F-8BA1-49066164D772}" sibTransId="{B01ACC47-5816-4087-8130-065575F92E4B}"/>
    <dgm:cxn modelId="{CDF5C8E6-F60D-4624-B7E7-0A0B86353104}" srcId="{68AE493E-58D4-40CE-9538-1F93F30C6ED2}" destId="{B4A2FA68-A346-4878-9672-FCD0D1365EC9}" srcOrd="5" destOrd="0" parTransId="{CC28777B-9190-48AB-8A43-0F0CC673C458}" sibTransId="{0D2FB958-6706-4E77-A477-B1CC332FC371}"/>
    <dgm:cxn modelId="{066EC5EF-FBEB-4586-9B86-C39C4CA988B5}" type="presOf" srcId="{33F47647-C44A-465F-8BA1-49066164D772}" destId="{3D213E31-D186-4D29-984D-565298D68F43}" srcOrd="1" destOrd="0" presId="urn:microsoft.com/office/officeart/2005/8/layout/radial5"/>
    <dgm:cxn modelId="{06C60852-7F57-495C-9BD0-26EAF155717B}" type="presOf" srcId="{D997FB06-4438-4873-A4A2-450255B94F70}" destId="{3855A2F6-431A-4650-B751-9A83A5610EE6}" srcOrd="0" destOrd="0" presId="urn:microsoft.com/office/officeart/2005/8/layout/radial5"/>
    <dgm:cxn modelId="{217559F7-6AA6-440C-B1E8-01A28E3ED942}" type="presOf" srcId="{0E39361B-2FDB-4314-ABF2-6A55D273CA2A}" destId="{D83E06AA-8FCB-4393-8C5A-A4B826728246}" srcOrd="0" destOrd="0" presId="urn:microsoft.com/office/officeart/2005/8/layout/radial5"/>
    <dgm:cxn modelId="{E7A2CD2B-01E7-4195-8069-9784C4477356}" type="presOf" srcId="{B4A2FA68-A346-4878-9672-FCD0D1365EC9}" destId="{C8576FEE-671C-46B6-99D2-7F5463D6925B}" srcOrd="0" destOrd="0" presId="urn:microsoft.com/office/officeart/2005/8/layout/radial5"/>
    <dgm:cxn modelId="{DD48649B-D4BA-4BE7-B28A-4E83584E4993}" type="presOf" srcId="{061EF2B2-A167-4E2A-A8FE-373944A89840}" destId="{23FFE807-FA39-4AC8-B5DB-B5C2B17C0324}" srcOrd="0" destOrd="0" presId="urn:microsoft.com/office/officeart/2005/8/layout/radial5"/>
    <dgm:cxn modelId="{22D3CB33-C9C0-4918-99E8-269D73FED229}" type="presOf" srcId="{14B57338-9A7E-41F5-A606-08A2BAA4B3F3}" destId="{148F7CB6-2304-4A51-8F91-BEC9A22F6C59}" srcOrd="1" destOrd="0" presId="urn:microsoft.com/office/officeart/2005/8/layout/radial5"/>
    <dgm:cxn modelId="{34757F03-564E-4E14-A004-946C4BAE18DC}" type="presOf" srcId="{BA44DF7B-32D2-4958-BB2B-7281570E02B3}" destId="{38A028CD-B7DA-424C-A7F4-7D8B86B6A5EB}" srcOrd="0" destOrd="0" presId="urn:microsoft.com/office/officeart/2005/8/layout/radial5"/>
    <dgm:cxn modelId="{21D74528-6E67-47D4-A995-12BA1F907705}" type="presOf" srcId="{14B57338-9A7E-41F5-A606-08A2BAA4B3F3}" destId="{74D8FA75-BE17-462D-8C62-BAEEEF655AC4}" srcOrd="0" destOrd="0" presId="urn:microsoft.com/office/officeart/2005/8/layout/radial5"/>
    <dgm:cxn modelId="{52643507-0C71-4060-8041-EC1AD0CC8F34}" type="presOf" srcId="{BD6E46C4-CF31-429D-9222-672A8B4E95EE}" destId="{40AC5E15-40CF-460B-B4BE-9B6302348AD7}" srcOrd="0" destOrd="0" presId="urn:microsoft.com/office/officeart/2005/8/layout/radial5"/>
    <dgm:cxn modelId="{BE7EAB16-8FF7-4AFD-85A8-4023BFDEB076}" type="presOf" srcId="{061EF2B2-A167-4E2A-A8FE-373944A89840}" destId="{A934CF13-BEB9-4353-91B0-8A4263C19713}" srcOrd="1" destOrd="0" presId="urn:microsoft.com/office/officeart/2005/8/layout/radial5"/>
    <dgm:cxn modelId="{EDA2C5BE-C298-4C38-89DC-6C5761D23D90}" type="presOf" srcId="{239D3BFE-7526-4BB8-B569-9ACCAA0EDF6E}" destId="{5C3024CF-34DB-469E-9F9D-F9A664FD297B}" srcOrd="1" destOrd="0" presId="urn:microsoft.com/office/officeart/2005/8/layout/radial5"/>
    <dgm:cxn modelId="{B2FC4E0E-70C3-4B34-BCDC-BAE2D8175946}" srcId="{68AE493E-58D4-40CE-9538-1F93F30C6ED2}" destId="{BA44DF7B-32D2-4958-BB2B-7281570E02B3}" srcOrd="0" destOrd="0" parTransId="{571A2233-BF63-4470-9F99-C7C63D7DCA83}" sibTransId="{0C343B14-F448-4252-9BB1-7B03741CB310}"/>
    <dgm:cxn modelId="{792DED9F-208B-4AA9-8BD5-79B7B69C6678}" type="presOf" srcId="{571A2233-BF63-4470-9F99-C7C63D7DCA83}" destId="{6A9A352D-63C9-46C5-8BE2-304B7D34F365}" srcOrd="1" destOrd="0" presId="urn:microsoft.com/office/officeart/2005/8/layout/radial5"/>
    <dgm:cxn modelId="{F5DC2F78-FEC7-41B3-8325-F81729C1B342}" srcId="{68AE493E-58D4-40CE-9538-1F93F30C6ED2}" destId="{9F187C88-C2C2-456E-95F0-DA70E321F96B}" srcOrd="2" destOrd="0" parTransId="{14B57338-9A7E-41F5-A606-08A2BAA4B3F3}" sibTransId="{6298DD2F-6E14-4A0E-9D79-8DBD65D0702E}"/>
    <dgm:cxn modelId="{3BD7F08F-6E02-4DCC-97CE-B3DD2245E6FB}" type="presOf" srcId="{BACD9109-F0B4-46DC-B392-9DADBEA9CD25}" destId="{9F1E6490-1AB4-42CD-AC5A-F2397E44C302}" srcOrd="0" destOrd="0" presId="urn:microsoft.com/office/officeart/2005/8/layout/radial5"/>
    <dgm:cxn modelId="{9121FAF4-357B-4C6D-8CF4-A658FE054EB6}" type="presOf" srcId="{571A2233-BF63-4470-9F99-C7C63D7DCA83}" destId="{FD7F4E68-8C94-4277-8607-64FD750BC698}" srcOrd="0" destOrd="0" presId="urn:microsoft.com/office/officeart/2005/8/layout/radial5"/>
    <dgm:cxn modelId="{E0282766-C0F2-431D-A6B5-0A408E173D58}" type="presOf" srcId="{CC28777B-9190-48AB-8A43-0F0CC673C458}" destId="{0505B8B6-90D7-4748-98B9-63F16FC46167}" srcOrd="1" destOrd="0" presId="urn:microsoft.com/office/officeart/2005/8/layout/radial5"/>
    <dgm:cxn modelId="{A7021E07-507D-42D9-9BC6-01171BB697ED}" type="presOf" srcId="{239D3BFE-7526-4BB8-B569-9ACCAA0EDF6E}" destId="{493FCB7D-411C-4110-A83B-5D007D50087F}" srcOrd="0" destOrd="0" presId="urn:microsoft.com/office/officeart/2005/8/layout/radial5"/>
    <dgm:cxn modelId="{877CA17D-8738-4041-B79E-874B4F260DAF}" type="presOf" srcId="{D997FB06-4438-4873-A4A2-450255B94F70}" destId="{E9F2521D-4615-4157-9ACB-F811BDBA001F}" srcOrd="1" destOrd="0" presId="urn:microsoft.com/office/officeart/2005/8/layout/radial5"/>
    <dgm:cxn modelId="{3FFF5A55-E737-4776-8655-C93176E497BC}" type="presOf" srcId="{68AE493E-58D4-40CE-9538-1F93F30C6ED2}" destId="{3220BE32-E39D-4EA8-BBC6-E2609D52CA7C}" srcOrd="0" destOrd="0" presId="urn:microsoft.com/office/officeart/2005/8/layout/radial5"/>
    <dgm:cxn modelId="{CB841EEF-2BDD-455F-BEC4-2ACDD3D6BF25}" type="presOf" srcId="{9F187C88-C2C2-456E-95F0-DA70E321F96B}" destId="{2FEF86F0-DDAD-4828-AA2A-53CBDE57B0BA}" srcOrd="0" destOrd="0" presId="urn:microsoft.com/office/officeart/2005/8/layout/radial5"/>
    <dgm:cxn modelId="{26232FF4-B12F-4A35-8AD7-6272060F87D1}" type="presParOf" srcId="{149CC5AA-5F9A-4C1C-A7F6-3BEA48C88465}" destId="{3220BE32-E39D-4EA8-BBC6-E2609D52CA7C}" srcOrd="0" destOrd="0" presId="urn:microsoft.com/office/officeart/2005/8/layout/radial5"/>
    <dgm:cxn modelId="{D9639E33-CC14-4EE5-ADCA-F8424C56A525}" type="presParOf" srcId="{149CC5AA-5F9A-4C1C-A7F6-3BEA48C88465}" destId="{FD7F4E68-8C94-4277-8607-64FD750BC698}" srcOrd="1" destOrd="0" presId="urn:microsoft.com/office/officeart/2005/8/layout/radial5"/>
    <dgm:cxn modelId="{658CDF17-7DB0-4313-8CC0-D1CC1316C4BE}" type="presParOf" srcId="{FD7F4E68-8C94-4277-8607-64FD750BC698}" destId="{6A9A352D-63C9-46C5-8BE2-304B7D34F365}" srcOrd="0" destOrd="0" presId="urn:microsoft.com/office/officeart/2005/8/layout/radial5"/>
    <dgm:cxn modelId="{362A1D23-B5BE-4B04-A485-B8C96968ACAC}" type="presParOf" srcId="{149CC5AA-5F9A-4C1C-A7F6-3BEA48C88465}" destId="{38A028CD-B7DA-424C-A7F4-7D8B86B6A5EB}" srcOrd="2" destOrd="0" presId="urn:microsoft.com/office/officeart/2005/8/layout/radial5"/>
    <dgm:cxn modelId="{92F23AD4-92FD-44C8-84E1-ECA6E0C19A1D}" type="presParOf" srcId="{149CC5AA-5F9A-4C1C-A7F6-3BEA48C88465}" destId="{23FFE807-FA39-4AC8-B5DB-B5C2B17C0324}" srcOrd="3" destOrd="0" presId="urn:microsoft.com/office/officeart/2005/8/layout/radial5"/>
    <dgm:cxn modelId="{D5331BDE-3390-4A70-902A-8171F56D0EA4}" type="presParOf" srcId="{23FFE807-FA39-4AC8-B5DB-B5C2B17C0324}" destId="{A934CF13-BEB9-4353-91B0-8A4263C19713}" srcOrd="0" destOrd="0" presId="urn:microsoft.com/office/officeart/2005/8/layout/radial5"/>
    <dgm:cxn modelId="{5451D702-0002-40B0-B8F0-CC5057E51351}" type="presParOf" srcId="{149CC5AA-5F9A-4C1C-A7F6-3BEA48C88465}" destId="{D83E06AA-8FCB-4393-8C5A-A4B826728246}" srcOrd="4" destOrd="0" presId="urn:microsoft.com/office/officeart/2005/8/layout/radial5"/>
    <dgm:cxn modelId="{A7D21CB0-E025-443E-A47E-8FB0E8D60D95}" type="presParOf" srcId="{149CC5AA-5F9A-4C1C-A7F6-3BEA48C88465}" destId="{74D8FA75-BE17-462D-8C62-BAEEEF655AC4}" srcOrd="5" destOrd="0" presId="urn:microsoft.com/office/officeart/2005/8/layout/radial5"/>
    <dgm:cxn modelId="{701B38A2-FE1F-450A-8EF0-FE2670D60AF2}" type="presParOf" srcId="{74D8FA75-BE17-462D-8C62-BAEEEF655AC4}" destId="{148F7CB6-2304-4A51-8F91-BEC9A22F6C59}" srcOrd="0" destOrd="0" presId="urn:microsoft.com/office/officeart/2005/8/layout/radial5"/>
    <dgm:cxn modelId="{C3D80D6A-574A-40FC-9966-1869AB23A7F7}" type="presParOf" srcId="{149CC5AA-5F9A-4C1C-A7F6-3BEA48C88465}" destId="{2FEF86F0-DDAD-4828-AA2A-53CBDE57B0BA}" srcOrd="6" destOrd="0" presId="urn:microsoft.com/office/officeart/2005/8/layout/radial5"/>
    <dgm:cxn modelId="{089B7003-D752-40A3-AEB1-970177E1540E}" type="presParOf" srcId="{149CC5AA-5F9A-4C1C-A7F6-3BEA48C88465}" destId="{CE420CB0-4AAB-499C-983E-9BF2A17704F9}" srcOrd="7" destOrd="0" presId="urn:microsoft.com/office/officeart/2005/8/layout/radial5"/>
    <dgm:cxn modelId="{7FA3394D-0834-4A35-8A44-97B685A47385}" type="presParOf" srcId="{CE420CB0-4AAB-499C-983E-9BF2A17704F9}" destId="{3D213E31-D186-4D29-984D-565298D68F43}" srcOrd="0" destOrd="0" presId="urn:microsoft.com/office/officeart/2005/8/layout/radial5"/>
    <dgm:cxn modelId="{BC9D93D9-D4D4-49FB-8CD3-6712A4B8E176}" type="presParOf" srcId="{149CC5AA-5F9A-4C1C-A7F6-3BEA48C88465}" destId="{9F1E6490-1AB4-42CD-AC5A-F2397E44C302}" srcOrd="8" destOrd="0" presId="urn:microsoft.com/office/officeart/2005/8/layout/radial5"/>
    <dgm:cxn modelId="{40D9ABEB-6849-4C84-B4B4-8041152FE014}" type="presParOf" srcId="{149CC5AA-5F9A-4C1C-A7F6-3BEA48C88465}" destId="{3855A2F6-431A-4650-B751-9A83A5610EE6}" srcOrd="9" destOrd="0" presId="urn:microsoft.com/office/officeart/2005/8/layout/radial5"/>
    <dgm:cxn modelId="{E88DC4BB-122C-4917-B388-D41CD61B7AD3}" type="presParOf" srcId="{3855A2F6-431A-4650-B751-9A83A5610EE6}" destId="{E9F2521D-4615-4157-9ACB-F811BDBA001F}" srcOrd="0" destOrd="0" presId="urn:microsoft.com/office/officeart/2005/8/layout/radial5"/>
    <dgm:cxn modelId="{FE272700-8125-4E88-AB5F-1998DFB40E36}" type="presParOf" srcId="{149CC5AA-5F9A-4C1C-A7F6-3BEA48C88465}" destId="{40AC5E15-40CF-460B-B4BE-9B6302348AD7}" srcOrd="10" destOrd="0" presId="urn:microsoft.com/office/officeart/2005/8/layout/radial5"/>
    <dgm:cxn modelId="{10E91A42-4681-4451-8F4E-5EC9AF7CE42F}" type="presParOf" srcId="{149CC5AA-5F9A-4C1C-A7F6-3BEA48C88465}" destId="{96D7D71C-D717-46BF-8EF1-6B115C18349C}" srcOrd="11" destOrd="0" presId="urn:microsoft.com/office/officeart/2005/8/layout/radial5"/>
    <dgm:cxn modelId="{40FE82A6-AE28-4B29-944E-4087DFD81C1E}" type="presParOf" srcId="{96D7D71C-D717-46BF-8EF1-6B115C18349C}" destId="{0505B8B6-90D7-4748-98B9-63F16FC46167}" srcOrd="0" destOrd="0" presId="urn:microsoft.com/office/officeart/2005/8/layout/radial5"/>
    <dgm:cxn modelId="{52A2B0BC-F06C-4E0F-BC31-CE6206719716}" type="presParOf" srcId="{149CC5AA-5F9A-4C1C-A7F6-3BEA48C88465}" destId="{C8576FEE-671C-46B6-99D2-7F5463D6925B}" srcOrd="12" destOrd="0" presId="urn:microsoft.com/office/officeart/2005/8/layout/radial5"/>
    <dgm:cxn modelId="{9A5C2714-2DD4-4484-B329-3EE71F58CFFC}" type="presParOf" srcId="{149CC5AA-5F9A-4C1C-A7F6-3BEA48C88465}" destId="{493FCB7D-411C-4110-A83B-5D007D50087F}" srcOrd="13" destOrd="0" presId="urn:microsoft.com/office/officeart/2005/8/layout/radial5"/>
    <dgm:cxn modelId="{42D3FD8E-5B26-40A3-8C8A-9F8A01D8BF66}" type="presParOf" srcId="{493FCB7D-411C-4110-A83B-5D007D50087F}" destId="{5C3024CF-34DB-469E-9F9D-F9A664FD297B}" srcOrd="0" destOrd="0" presId="urn:microsoft.com/office/officeart/2005/8/layout/radial5"/>
    <dgm:cxn modelId="{C803255E-2367-42A6-9157-381B7A5D6D8C}" type="presParOf" srcId="{149CC5AA-5F9A-4C1C-A7F6-3BEA48C88465}" destId="{E559D1F8-6EAF-46E4-A210-CE6C114FD80C}" srcOrd="14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F3A3BAA-0F6F-41D0-86E6-1B3B77405665}" type="doc">
      <dgm:prSet loTypeId="urn:microsoft.com/office/officeart/2005/8/layout/process1" loCatId="process" qsTypeId="urn:microsoft.com/office/officeart/2005/8/quickstyle/simple1" qsCatId="simple" csTypeId="urn:microsoft.com/office/officeart/2005/8/colors/accent2_1" csCatId="accent2" phldr="1"/>
      <dgm:spPr/>
    </dgm:pt>
    <dgm:pt modelId="{896F2FF7-49E9-4E9C-9FA0-92A15F11C76C}">
      <dgm:prSet phldrT="[Text]"/>
      <dgm:spPr/>
      <dgm:t>
        <a:bodyPr/>
        <a:lstStyle/>
        <a:p>
          <a:r>
            <a:rPr lang="th-TH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ปัจจัยนำเข้า</a:t>
          </a:r>
        </a:p>
        <a:p>
          <a:r>
            <a:rPr lang="th-TH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</a:t>
          </a:r>
          <a:r>
            <a:rPr lang="en-US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Input</a:t>
          </a:r>
          <a:r>
            <a:rPr lang="th-TH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)</a:t>
          </a:r>
          <a:endParaRPr lang="en-US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4AA34CD0-2ECD-4F27-B224-B8B1D59EFF22}" type="parTrans" cxnId="{14EFD49A-0DD0-4BCB-B148-5C9F1FD4616A}">
      <dgm:prSet/>
      <dgm:spPr/>
      <dgm:t>
        <a:bodyPr/>
        <a:lstStyle/>
        <a:p>
          <a:endParaRPr lang="en-US"/>
        </a:p>
      </dgm:t>
    </dgm:pt>
    <dgm:pt modelId="{16D26215-CF48-42F0-841B-002407A8AB77}" type="sibTrans" cxnId="{14EFD49A-0DD0-4BCB-B148-5C9F1FD4616A}">
      <dgm:prSet/>
      <dgm:spPr/>
      <dgm:t>
        <a:bodyPr/>
        <a:lstStyle/>
        <a:p>
          <a:endParaRPr lang="en-US"/>
        </a:p>
      </dgm:t>
    </dgm:pt>
    <dgm:pt modelId="{A5D7F690-3FBF-4188-AF83-EB2C0103A2D6}">
      <dgm:prSet phldrT="[Text]"/>
      <dgm:spPr/>
      <dgm:t>
        <a:bodyPr/>
        <a:lstStyle/>
        <a:p>
          <a:r>
            <a:rPr lang="th-TH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กระบวนการ</a:t>
          </a:r>
        </a:p>
        <a:p>
          <a:r>
            <a:rPr lang="th-TH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</a:t>
          </a:r>
          <a:r>
            <a:rPr lang="en-US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Process</a:t>
          </a:r>
          <a:r>
            <a:rPr lang="th-TH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)</a:t>
          </a:r>
          <a:endParaRPr lang="en-US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A52E4338-DD9B-4A64-BC4D-B012A7C446F1}" type="parTrans" cxnId="{61A25498-2601-4E94-A864-D8AE129F5135}">
      <dgm:prSet/>
      <dgm:spPr/>
      <dgm:t>
        <a:bodyPr/>
        <a:lstStyle/>
        <a:p>
          <a:endParaRPr lang="en-US"/>
        </a:p>
      </dgm:t>
    </dgm:pt>
    <dgm:pt modelId="{4FA227CA-0E1F-42B4-B8A1-705CDF0128D3}" type="sibTrans" cxnId="{61A25498-2601-4E94-A864-D8AE129F5135}">
      <dgm:prSet/>
      <dgm:spPr/>
      <dgm:t>
        <a:bodyPr/>
        <a:lstStyle/>
        <a:p>
          <a:endParaRPr lang="en-US"/>
        </a:p>
      </dgm:t>
    </dgm:pt>
    <dgm:pt modelId="{BC65251F-77C5-4A70-926A-7142A52BAA6C}">
      <dgm:prSet phldrT="[Text]"/>
      <dgm:spPr/>
      <dgm:t>
        <a:bodyPr/>
        <a:lstStyle/>
        <a:p>
          <a:r>
            <a:rPr lang="th-TH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ผลผลิต</a:t>
          </a:r>
        </a:p>
        <a:p>
          <a:r>
            <a:rPr lang="th-TH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</a:t>
          </a:r>
          <a:r>
            <a:rPr lang="en-US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Output</a:t>
          </a:r>
          <a:r>
            <a:rPr lang="th-TH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)</a:t>
          </a:r>
          <a:endParaRPr lang="en-US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11619F29-398B-4CD1-B3AD-DDDC33D26B66}" type="parTrans" cxnId="{7CC37376-0D0E-4155-9915-5A03ED939834}">
      <dgm:prSet/>
      <dgm:spPr/>
      <dgm:t>
        <a:bodyPr/>
        <a:lstStyle/>
        <a:p>
          <a:endParaRPr lang="en-US"/>
        </a:p>
      </dgm:t>
    </dgm:pt>
    <dgm:pt modelId="{F101D2C2-A03A-4CB1-A815-8967E0F365EA}" type="sibTrans" cxnId="{7CC37376-0D0E-4155-9915-5A03ED939834}">
      <dgm:prSet/>
      <dgm:spPr/>
      <dgm:t>
        <a:bodyPr/>
        <a:lstStyle/>
        <a:p>
          <a:endParaRPr lang="en-US"/>
        </a:p>
      </dgm:t>
    </dgm:pt>
    <dgm:pt modelId="{FBADCD77-39DE-4D2D-9B8A-C8F6AF1BB64A}" type="pres">
      <dgm:prSet presAssocID="{EF3A3BAA-0F6F-41D0-86E6-1B3B77405665}" presName="Name0" presStyleCnt="0">
        <dgm:presLayoutVars>
          <dgm:dir/>
          <dgm:resizeHandles val="exact"/>
        </dgm:presLayoutVars>
      </dgm:prSet>
      <dgm:spPr/>
    </dgm:pt>
    <dgm:pt modelId="{878E7CD7-16F7-4843-98E9-D7EF6A442FE1}" type="pres">
      <dgm:prSet presAssocID="{896F2FF7-49E9-4E9C-9FA0-92A15F11C76C}" presName="node" presStyleLbl="node1" presStyleIdx="0" presStyleCnt="3" custLinFactNeighborX="-915" custLinFactNeighborY="-7538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24468B-C6AA-4BE8-90EC-788B617D31D9}" type="pres">
      <dgm:prSet presAssocID="{16D26215-CF48-42F0-841B-002407A8AB77}" presName="sibTrans" presStyleLbl="sibTrans2D1" presStyleIdx="0" presStyleCnt="2"/>
      <dgm:spPr/>
      <dgm:t>
        <a:bodyPr/>
        <a:lstStyle/>
        <a:p>
          <a:endParaRPr lang="en-US"/>
        </a:p>
      </dgm:t>
    </dgm:pt>
    <dgm:pt modelId="{C69B0EF3-9EEE-4D91-BFB3-8A1F1BCFB3C4}" type="pres">
      <dgm:prSet presAssocID="{16D26215-CF48-42F0-841B-002407A8AB77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71A33B2E-B8CF-4DC6-90CF-DFF7347CC669}" type="pres">
      <dgm:prSet presAssocID="{A5D7F690-3FBF-4188-AF83-EB2C0103A2D6}" presName="node" presStyleLbl="node1" presStyleIdx="1" presStyleCnt="3" custLinFactNeighborX="-3661" custLinFactNeighborY="-7538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2E11B3-2941-4D37-A192-B2D5663A794C}" type="pres">
      <dgm:prSet presAssocID="{4FA227CA-0E1F-42B4-B8A1-705CDF0128D3}" presName="sibTrans" presStyleLbl="sibTrans2D1" presStyleIdx="1" presStyleCnt="2"/>
      <dgm:spPr/>
      <dgm:t>
        <a:bodyPr/>
        <a:lstStyle/>
        <a:p>
          <a:endParaRPr lang="en-US"/>
        </a:p>
      </dgm:t>
    </dgm:pt>
    <dgm:pt modelId="{AEC9958D-9532-448D-86C0-43DA02B4DC8A}" type="pres">
      <dgm:prSet presAssocID="{4FA227CA-0E1F-42B4-B8A1-705CDF0128D3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83A9ADC6-0BF6-4158-A7A2-BB6E7226ABE3}" type="pres">
      <dgm:prSet presAssocID="{BC65251F-77C5-4A70-926A-7142A52BAA6C}" presName="node" presStyleLbl="node1" presStyleIdx="2" presStyleCnt="3" custLinFactNeighborX="-3661" custLinFactNeighborY="-7538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DE7863A-A0D5-48F4-85D7-430BA6BDDE9E}" type="presOf" srcId="{4FA227CA-0E1F-42B4-B8A1-705CDF0128D3}" destId="{AEC9958D-9532-448D-86C0-43DA02B4DC8A}" srcOrd="1" destOrd="0" presId="urn:microsoft.com/office/officeart/2005/8/layout/process1"/>
    <dgm:cxn modelId="{B4368462-C0A2-46D1-B6BB-704624549EED}" type="presOf" srcId="{EF3A3BAA-0F6F-41D0-86E6-1B3B77405665}" destId="{FBADCD77-39DE-4D2D-9B8A-C8F6AF1BB64A}" srcOrd="0" destOrd="0" presId="urn:microsoft.com/office/officeart/2005/8/layout/process1"/>
    <dgm:cxn modelId="{61A25498-2601-4E94-A864-D8AE129F5135}" srcId="{EF3A3BAA-0F6F-41D0-86E6-1B3B77405665}" destId="{A5D7F690-3FBF-4188-AF83-EB2C0103A2D6}" srcOrd="1" destOrd="0" parTransId="{A52E4338-DD9B-4A64-BC4D-B012A7C446F1}" sibTransId="{4FA227CA-0E1F-42B4-B8A1-705CDF0128D3}"/>
    <dgm:cxn modelId="{9C377A61-8517-4E5C-A58F-2B0D797B6430}" type="presOf" srcId="{A5D7F690-3FBF-4188-AF83-EB2C0103A2D6}" destId="{71A33B2E-B8CF-4DC6-90CF-DFF7347CC669}" srcOrd="0" destOrd="0" presId="urn:microsoft.com/office/officeart/2005/8/layout/process1"/>
    <dgm:cxn modelId="{67562774-BFBB-4731-91FD-145B381C3A24}" type="presOf" srcId="{BC65251F-77C5-4A70-926A-7142A52BAA6C}" destId="{83A9ADC6-0BF6-4158-A7A2-BB6E7226ABE3}" srcOrd="0" destOrd="0" presId="urn:microsoft.com/office/officeart/2005/8/layout/process1"/>
    <dgm:cxn modelId="{0E0EB53C-E0E0-432C-95C7-A7821D45C835}" type="presOf" srcId="{16D26215-CF48-42F0-841B-002407A8AB77}" destId="{DD24468B-C6AA-4BE8-90EC-788B617D31D9}" srcOrd="0" destOrd="0" presId="urn:microsoft.com/office/officeart/2005/8/layout/process1"/>
    <dgm:cxn modelId="{14EFD49A-0DD0-4BCB-B148-5C9F1FD4616A}" srcId="{EF3A3BAA-0F6F-41D0-86E6-1B3B77405665}" destId="{896F2FF7-49E9-4E9C-9FA0-92A15F11C76C}" srcOrd="0" destOrd="0" parTransId="{4AA34CD0-2ECD-4F27-B224-B8B1D59EFF22}" sibTransId="{16D26215-CF48-42F0-841B-002407A8AB77}"/>
    <dgm:cxn modelId="{8822476F-DABB-436D-BB6E-E5457474AAB0}" type="presOf" srcId="{896F2FF7-49E9-4E9C-9FA0-92A15F11C76C}" destId="{878E7CD7-16F7-4843-98E9-D7EF6A442FE1}" srcOrd="0" destOrd="0" presId="urn:microsoft.com/office/officeart/2005/8/layout/process1"/>
    <dgm:cxn modelId="{4C3BC3CF-5F0C-4174-BBD0-EBE30696DEA0}" type="presOf" srcId="{16D26215-CF48-42F0-841B-002407A8AB77}" destId="{C69B0EF3-9EEE-4D91-BFB3-8A1F1BCFB3C4}" srcOrd="1" destOrd="0" presId="urn:microsoft.com/office/officeart/2005/8/layout/process1"/>
    <dgm:cxn modelId="{AA120CEB-130B-4245-8EC6-4BB05C8AFDCE}" type="presOf" srcId="{4FA227CA-0E1F-42B4-B8A1-705CDF0128D3}" destId="{A52E11B3-2941-4D37-A192-B2D5663A794C}" srcOrd="0" destOrd="0" presId="urn:microsoft.com/office/officeart/2005/8/layout/process1"/>
    <dgm:cxn modelId="{7CC37376-0D0E-4155-9915-5A03ED939834}" srcId="{EF3A3BAA-0F6F-41D0-86E6-1B3B77405665}" destId="{BC65251F-77C5-4A70-926A-7142A52BAA6C}" srcOrd="2" destOrd="0" parTransId="{11619F29-398B-4CD1-B3AD-DDDC33D26B66}" sibTransId="{F101D2C2-A03A-4CB1-A815-8967E0F365EA}"/>
    <dgm:cxn modelId="{4C0A237E-B261-47EE-ACCF-9A93930B922D}" type="presParOf" srcId="{FBADCD77-39DE-4D2D-9B8A-C8F6AF1BB64A}" destId="{878E7CD7-16F7-4843-98E9-D7EF6A442FE1}" srcOrd="0" destOrd="0" presId="urn:microsoft.com/office/officeart/2005/8/layout/process1"/>
    <dgm:cxn modelId="{81A82821-F711-4153-A3E3-800014E9E6AF}" type="presParOf" srcId="{FBADCD77-39DE-4D2D-9B8A-C8F6AF1BB64A}" destId="{DD24468B-C6AA-4BE8-90EC-788B617D31D9}" srcOrd="1" destOrd="0" presId="urn:microsoft.com/office/officeart/2005/8/layout/process1"/>
    <dgm:cxn modelId="{5B943DDC-5BCB-4AED-A487-3543A7E0E400}" type="presParOf" srcId="{DD24468B-C6AA-4BE8-90EC-788B617D31D9}" destId="{C69B0EF3-9EEE-4D91-BFB3-8A1F1BCFB3C4}" srcOrd="0" destOrd="0" presId="urn:microsoft.com/office/officeart/2005/8/layout/process1"/>
    <dgm:cxn modelId="{9FCD5198-8234-45F3-B17E-036FC8D20E89}" type="presParOf" srcId="{FBADCD77-39DE-4D2D-9B8A-C8F6AF1BB64A}" destId="{71A33B2E-B8CF-4DC6-90CF-DFF7347CC669}" srcOrd="2" destOrd="0" presId="urn:microsoft.com/office/officeart/2005/8/layout/process1"/>
    <dgm:cxn modelId="{256ACDFA-C5CC-4B5C-97DA-34D214AECC4E}" type="presParOf" srcId="{FBADCD77-39DE-4D2D-9B8A-C8F6AF1BB64A}" destId="{A52E11B3-2941-4D37-A192-B2D5663A794C}" srcOrd="3" destOrd="0" presId="urn:microsoft.com/office/officeart/2005/8/layout/process1"/>
    <dgm:cxn modelId="{858F5E20-4842-41EA-A72E-AC8774B83385}" type="presParOf" srcId="{A52E11B3-2941-4D37-A192-B2D5663A794C}" destId="{AEC9958D-9532-448D-86C0-43DA02B4DC8A}" srcOrd="0" destOrd="0" presId="urn:microsoft.com/office/officeart/2005/8/layout/process1"/>
    <dgm:cxn modelId="{6C0C6829-A5E5-4F95-A3C9-1C3323AD337B}" type="presParOf" srcId="{FBADCD77-39DE-4D2D-9B8A-C8F6AF1BB64A}" destId="{83A9ADC6-0BF6-4158-A7A2-BB6E7226ABE3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2E60A13-CD23-4A82-ACE7-E1BB9CD197E5}" type="doc">
      <dgm:prSet loTypeId="urn:microsoft.com/office/officeart/2005/8/layout/cycle2" loCatId="cycle" qsTypeId="urn:microsoft.com/office/officeart/2005/8/quickstyle/3d3" qsCatId="3D" csTypeId="urn:microsoft.com/office/officeart/2005/8/colors/colorful1#2" csCatId="colorful" phldr="1"/>
      <dgm:spPr/>
      <dgm:t>
        <a:bodyPr/>
        <a:lstStyle/>
        <a:p>
          <a:endParaRPr lang="th-TH"/>
        </a:p>
      </dgm:t>
    </dgm:pt>
    <dgm:pt modelId="{587CA665-095F-47ED-9A44-31ED38E1A1FE}">
      <dgm:prSet phldrT="[ข้อความ]" custT="1"/>
      <dgm:spPr/>
      <dgm:t>
        <a:bodyPr/>
        <a:lstStyle/>
        <a:p>
          <a:r>
            <a:rPr lang="th-TH" sz="18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rPr>
            <a:t>วางแผน</a:t>
          </a:r>
          <a:endParaRPr lang="th-TH" sz="1800" b="1" dirty="0">
            <a:solidFill>
              <a:schemeClr val="tx1"/>
            </a:solidFill>
            <a:latin typeface="Tahoma" pitchFamily="34" charset="0"/>
            <a:cs typeface="Tahoma" pitchFamily="34" charset="0"/>
          </a:endParaRPr>
        </a:p>
      </dgm:t>
    </dgm:pt>
    <dgm:pt modelId="{038D2182-75F6-44FE-AFFB-C99E1ED52274}" type="parTrans" cxnId="{4E94BC20-C0B2-4CA9-B758-0871A712CEA4}">
      <dgm:prSet/>
      <dgm:spPr/>
      <dgm:t>
        <a:bodyPr/>
        <a:lstStyle/>
        <a:p>
          <a:endParaRPr lang="th-TH" sz="2600" b="1">
            <a:solidFill>
              <a:srgbClr val="002060"/>
            </a:solidFill>
            <a:cs typeface="IrisUPC" pitchFamily="34" charset="-34"/>
          </a:endParaRPr>
        </a:p>
      </dgm:t>
    </dgm:pt>
    <dgm:pt modelId="{AF629C5A-3ABF-4801-A15F-EBBE3D38FD40}" type="sibTrans" cxnId="{4E94BC20-C0B2-4CA9-B758-0871A712CEA4}">
      <dgm:prSet custT="1"/>
      <dgm:spPr/>
      <dgm:t>
        <a:bodyPr/>
        <a:lstStyle/>
        <a:p>
          <a:endParaRPr lang="th-TH" sz="2600" b="1">
            <a:solidFill>
              <a:srgbClr val="002060"/>
            </a:solidFill>
            <a:cs typeface="IrisUPC" pitchFamily="34" charset="-34"/>
          </a:endParaRPr>
        </a:p>
      </dgm:t>
    </dgm:pt>
    <dgm:pt modelId="{A18A75C9-BF59-49B2-8DEB-A42DD5158DCB}">
      <dgm:prSet phldrT="[ข้อความ]" custT="1"/>
      <dgm:spPr/>
      <dgm:t>
        <a:bodyPr/>
        <a:lstStyle/>
        <a:p>
          <a:r>
            <a:rPr lang="th-TH" sz="1800" b="1" smtClean="0">
              <a:solidFill>
                <a:schemeClr val="tx1"/>
              </a:solidFill>
              <a:latin typeface="Tahoma" pitchFamily="34" charset="0"/>
              <a:cs typeface="Tahoma" pitchFamily="34" charset="0"/>
            </a:rPr>
            <a:t>ติดตาม</a:t>
          </a:r>
          <a:endParaRPr lang="th-TH" sz="1800" b="1" dirty="0">
            <a:solidFill>
              <a:schemeClr val="tx1"/>
            </a:solidFill>
            <a:latin typeface="Tahoma" pitchFamily="34" charset="0"/>
            <a:cs typeface="Tahoma" pitchFamily="34" charset="0"/>
          </a:endParaRPr>
        </a:p>
      </dgm:t>
    </dgm:pt>
    <dgm:pt modelId="{06B4D278-2417-4A2F-9809-8914FB71DD44}" type="parTrans" cxnId="{CFC030B6-C486-4089-BFAD-393D4164C7D0}">
      <dgm:prSet/>
      <dgm:spPr/>
      <dgm:t>
        <a:bodyPr/>
        <a:lstStyle/>
        <a:p>
          <a:endParaRPr lang="th-TH" sz="2600" b="1">
            <a:solidFill>
              <a:srgbClr val="002060"/>
            </a:solidFill>
            <a:cs typeface="IrisUPC" pitchFamily="34" charset="-34"/>
          </a:endParaRPr>
        </a:p>
      </dgm:t>
    </dgm:pt>
    <dgm:pt modelId="{CFF77CBF-342C-42D6-A413-E60982052A61}" type="sibTrans" cxnId="{CFC030B6-C486-4089-BFAD-393D4164C7D0}">
      <dgm:prSet custT="1"/>
      <dgm:spPr/>
      <dgm:t>
        <a:bodyPr/>
        <a:lstStyle/>
        <a:p>
          <a:endParaRPr lang="th-TH" sz="2600" b="1">
            <a:solidFill>
              <a:srgbClr val="002060"/>
            </a:solidFill>
            <a:cs typeface="IrisUPC" pitchFamily="34" charset="-34"/>
          </a:endParaRPr>
        </a:p>
      </dgm:t>
    </dgm:pt>
    <dgm:pt modelId="{EAFC215B-56F7-47C6-935E-8263D8E10675}">
      <dgm:prSet phldrT="[ข้อความ]" custT="1"/>
      <dgm:spPr/>
      <dgm:t>
        <a:bodyPr/>
        <a:lstStyle/>
        <a:p>
          <a:r>
            <a:rPr lang="th-TH" sz="1800" b="1" smtClean="0">
              <a:solidFill>
                <a:schemeClr val="tx1"/>
              </a:solidFill>
              <a:latin typeface="Tahoma" pitchFamily="34" charset="0"/>
              <a:cs typeface="Tahoma" pitchFamily="34" charset="0"/>
            </a:rPr>
            <a:t>พัฒนา</a:t>
          </a:r>
          <a:endParaRPr lang="th-TH" sz="1800" b="1" dirty="0">
            <a:solidFill>
              <a:schemeClr val="tx1"/>
            </a:solidFill>
            <a:latin typeface="Tahoma" pitchFamily="34" charset="0"/>
            <a:cs typeface="Tahoma" pitchFamily="34" charset="0"/>
          </a:endParaRPr>
        </a:p>
      </dgm:t>
    </dgm:pt>
    <dgm:pt modelId="{ADA29914-C7D7-4A50-AB58-E4239631D396}" type="parTrans" cxnId="{F7E7AE30-36CF-4381-9618-E91C9188CFDC}">
      <dgm:prSet/>
      <dgm:spPr/>
      <dgm:t>
        <a:bodyPr/>
        <a:lstStyle/>
        <a:p>
          <a:endParaRPr lang="th-TH" sz="2600" b="1">
            <a:solidFill>
              <a:srgbClr val="002060"/>
            </a:solidFill>
            <a:cs typeface="IrisUPC" pitchFamily="34" charset="-34"/>
          </a:endParaRPr>
        </a:p>
      </dgm:t>
    </dgm:pt>
    <dgm:pt modelId="{97FAFC4E-A22E-4A9A-BB89-36CDF2A4734C}" type="sibTrans" cxnId="{F7E7AE30-36CF-4381-9618-E91C9188CFDC}">
      <dgm:prSet custT="1"/>
      <dgm:spPr/>
      <dgm:t>
        <a:bodyPr/>
        <a:lstStyle/>
        <a:p>
          <a:endParaRPr lang="th-TH" sz="2600" b="1">
            <a:solidFill>
              <a:srgbClr val="002060"/>
            </a:solidFill>
            <a:cs typeface="IrisUPC" pitchFamily="34" charset="-34"/>
          </a:endParaRPr>
        </a:p>
      </dgm:t>
    </dgm:pt>
    <dgm:pt modelId="{AF985B63-76C3-4BE6-AB0F-B2C0AEF14896}">
      <dgm:prSet phldrT="[ข้อความ]" custT="1"/>
      <dgm:spPr/>
      <dgm:t>
        <a:bodyPr/>
        <a:lstStyle/>
        <a:p>
          <a:r>
            <a:rPr lang="th-TH" sz="1800" b="1" smtClean="0">
              <a:solidFill>
                <a:schemeClr val="tx1"/>
              </a:solidFill>
              <a:latin typeface="Tahoma" pitchFamily="34" charset="0"/>
              <a:cs typeface="Tahoma" pitchFamily="34" charset="0"/>
            </a:rPr>
            <a:t>ประเมิน</a:t>
          </a:r>
          <a:endParaRPr lang="th-TH" sz="1800" b="1" dirty="0">
            <a:solidFill>
              <a:schemeClr val="tx1"/>
            </a:solidFill>
            <a:latin typeface="Tahoma" pitchFamily="34" charset="0"/>
            <a:cs typeface="Tahoma" pitchFamily="34" charset="0"/>
          </a:endParaRPr>
        </a:p>
      </dgm:t>
    </dgm:pt>
    <dgm:pt modelId="{551A32EE-390E-4E96-A568-DAD8652BB75D}" type="parTrans" cxnId="{4D9D0771-395D-430A-8E18-49955EC5192A}">
      <dgm:prSet/>
      <dgm:spPr/>
      <dgm:t>
        <a:bodyPr/>
        <a:lstStyle/>
        <a:p>
          <a:endParaRPr lang="th-TH" sz="2600" b="1">
            <a:solidFill>
              <a:srgbClr val="002060"/>
            </a:solidFill>
            <a:cs typeface="IrisUPC" pitchFamily="34" charset="-34"/>
          </a:endParaRPr>
        </a:p>
      </dgm:t>
    </dgm:pt>
    <dgm:pt modelId="{C14929BA-CA43-4E8D-BC1D-9A8E410EA305}" type="sibTrans" cxnId="{4D9D0771-395D-430A-8E18-49955EC5192A}">
      <dgm:prSet custT="1"/>
      <dgm:spPr/>
      <dgm:t>
        <a:bodyPr/>
        <a:lstStyle/>
        <a:p>
          <a:endParaRPr lang="th-TH" sz="2600" b="1">
            <a:solidFill>
              <a:srgbClr val="002060"/>
            </a:solidFill>
            <a:cs typeface="IrisUPC" pitchFamily="34" charset="-34"/>
          </a:endParaRPr>
        </a:p>
      </dgm:t>
    </dgm:pt>
    <dgm:pt modelId="{1ABDC62D-C977-49CA-9976-AED861E2B134}">
      <dgm:prSet phldrT="[ข้อความ]" custT="1"/>
      <dgm:spPr/>
      <dgm:t>
        <a:bodyPr/>
        <a:lstStyle/>
        <a:p>
          <a:r>
            <a:rPr lang="th-TH" sz="1800" b="1" smtClean="0">
              <a:solidFill>
                <a:schemeClr val="tx1"/>
              </a:solidFill>
              <a:latin typeface="Tahoma" pitchFamily="34" charset="0"/>
              <a:cs typeface="Tahoma" pitchFamily="34" charset="0"/>
            </a:rPr>
            <a:t>ให้รางวัล</a:t>
          </a:r>
          <a:endParaRPr lang="th-TH" sz="1800" b="1" dirty="0">
            <a:solidFill>
              <a:schemeClr val="tx1"/>
            </a:solidFill>
            <a:latin typeface="Tahoma" pitchFamily="34" charset="0"/>
            <a:cs typeface="Tahoma" pitchFamily="34" charset="0"/>
          </a:endParaRPr>
        </a:p>
      </dgm:t>
    </dgm:pt>
    <dgm:pt modelId="{BCD2C4E7-FB3A-4948-8760-DCF80D2A3FFA}" type="parTrans" cxnId="{E1ADFB49-CAC7-40CF-B971-D1704F99D3C8}">
      <dgm:prSet/>
      <dgm:spPr/>
      <dgm:t>
        <a:bodyPr/>
        <a:lstStyle/>
        <a:p>
          <a:endParaRPr lang="th-TH" sz="2600" b="1">
            <a:solidFill>
              <a:srgbClr val="002060"/>
            </a:solidFill>
            <a:cs typeface="IrisUPC" pitchFamily="34" charset="-34"/>
          </a:endParaRPr>
        </a:p>
      </dgm:t>
    </dgm:pt>
    <dgm:pt modelId="{39D477C7-B416-4CCA-9ABF-2952E3DCC255}" type="sibTrans" cxnId="{E1ADFB49-CAC7-40CF-B971-D1704F99D3C8}">
      <dgm:prSet custT="1"/>
      <dgm:spPr/>
      <dgm:t>
        <a:bodyPr/>
        <a:lstStyle/>
        <a:p>
          <a:endParaRPr lang="th-TH" sz="2600" b="1">
            <a:solidFill>
              <a:srgbClr val="002060"/>
            </a:solidFill>
            <a:cs typeface="IrisUPC" pitchFamily="34" charset="-34"/>
          </a:endParaRPr>
        </a:p>
      </dgm:t>
    </dgm:pt>
    <dgm:pt modelId="{F5AC2433-A3AD-4EEC-AAE8-BCAE03DEC066}" type="pres">
      <dgm:prSet presAssocID="{F2E60A13-CD23-4A82-ACE7-E1BB9CD197E5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D0D184FF-8333-4A3A-8C45-227035322450}" type="pres">
      <dgm:prSet presAssocID="{587CA665-095F-47ED-9A44-31ED38E1A1FE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1CE7D5D-A60F-4722-A10A-E42B41A0C30D}" type="pres">
      <dgm:prSet presAssocID="{AF629C5A-3ABF-4801-A15F-EBBE3D38FD40}" presName="sibTrans" presStyleLbl="sibTrans2D1" presStyleIdx="0" presStyleCnt="5"/>
      <dgm:spPr/>
      <dgm:t>
        <a:bodyPr/>
        <a:lstStyle/>
        <a:p>
          <a:endParaRPr lang="th-TH"/>
        </a:p>
      </dgm:t>
    </dgm:pt>
    <dgm:pt modelId="{8731C15F-17E9-4553-A667-677626F2A40B}" type="pres">
      <dgm:prSet presAssocID="{AF629C5A-3ABF-4801-A15F-EBBE3D38FD40}" presName="connectorText" presStyleLbl="sibTrans2D1" presStyleIdx="0" presStyleCnt="5"/>
      <dgm:spPr/>
      <dgm:t>
        <a:bodyPr/>
        <a:lstStyle/>
        <a:p>
          <a:endParaRPr lang="th-TH"/>
        </a:p>
      </dgm:t>
    </dgm:pt>
    <dgm:pt modelId="{8E3E65EE-A726-44DB-BFC2-F2DDF2478FA6}" type="pres">
      <dgm:prSet presAssocID="{A18A75C9-BF59-49B2-8DEB-A42DD5158DCB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1D5C087-5C75-42B3-A7E0-A9FB8BA688E5}" type="pres">
      <dgm:prSet presAssocID="{CFF77CBF-342C-42D6-A413-E60982052A61}" presName="sibTrans" presStyleLbl="sibTrans2D1" presStyleIdx="1" presStyleCnt="5"/>
      <dgm:spPr/>
      <dgm:t>
        <a:bodyPr/>
        <a:lstStyle/>
        <a:p>
          <a:endParaRPr lang="th-TH"/>
        </a:p>
      </dgm:t>
    </dgm:pt>
    <dgm:pt modelId="{251F7481-34D1-471A-8744-5F3B320A1C18}" type="pres">
      <dgm:prSet presAssocID="{CFF77CBF-342C-42D6-A413-E60982052A61}" presName="connectorText" presStyleLbl="sibTrans2D1" presStyleIdx="1" presStyleCnt="5"/>
      <dgm:spPr/>
      <dgm:t>
        <a:bodyPr/>
        <a:lstStyle/>
        <a:p>
          <a:endParaRPr lang="th-TH"/>
        </a:p>
      </dgm:t>
    </dgm:pt>
    <dgm:pt modelId="{27FE85E5-76A8-4B90-8D2C-B1C92BA04DBA}" type="pres">
      <dgm:prSet presAssocID="{EAFC215B-56F7-47C6-935E-8263D8E10675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2106C0A-188D-43D6-9C3C-D732E8706574}" type="pres">
      <dgm:prSet presAssocID="{97FAFC4E-A22E-4A9A-BB89-36CDF2A4734C}" presName="sibTrans" presStyleLbl="sibTrans2D1" presStyleIdx="2" presStyleCnt="5"/>
      <dgm:spPr/>
      <dgm:t>
        <a:bodyPr/>
        <a:lstStyle/>
        <a:p>
          <a:endParaRPr lang="th-TH"/>
        </a:p>
      </dgm:t>
    </dgm:pt>
    <dgm:pt modelId="{8E94BB71-6715-4427-84C3-286DCDEBD90B}" type="pres">
      <dgm:prSet presAssocID="{97FAFC4E-A22E-4A9A-BB89-36CDF2A4734C}" presName="connectorText" presStyleLbl="sibTrans2D1" presStyleIdx="2" presStyleCnt="5"/>
      <dgm:spPr/>
      <dgm:t>
        <a:bodyPr/>
        <a:lstStyle/>
        <a:p>
          <a:endParaRPr lang="th-TH"/>
        </a:p>
      </dgm:t>
    </dgm:pt>
    <dgm:pt modelId="{E9568D1E-194A-4951-A419-124A8968C69F}" type="pres">
      <dgm:prSet presAssocID="{AF985B63-76C3-4BE6-AB0F-B2C0AEF14896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9C382D4-8A3E-4516-96F8-EC961B3424D3}" type="pres">
      <dgm:prSet presAssocID="{C14929BA-CA43-4E8D-BC1D-9A8E410EA305}" presName="sibTrans" presStyleLbl="sibTrans2D1" presStyleIdx="3" presStyleCnt="5"/>
      <dgm:spPr/>
      <dgm:t>
        <a:bodyPr/>
        <a:lstStyle/>
        <a:p>
          <a:endParaRPr lang="th-TH"/>
        </a:p>
      </dgm:t>
    </dgm:pt>
    <dgm:pt modelId="{7D7D7064-380B-4DA8-B1BF-1BD9F680F814}" type="pres">
      <dgm:prSet presAssocID="{C14929BA-CA43-4E8D-BC1D-9A8E410EA305}" presName="connectorText" presStyleLbl="sibTrans2D1" presStyleIdx="3" presStyleCnt="5"/>
      <dgm:spPr/>
      <dgm:t>
        <a:bodyPr/>
        <a:lstStyle/>
        <a:p>
          <a:endParaRPr lang="th-TH"/>
        </a:p>
      </dgm:t>
    </dgm:pt>
    <dgm:pt modelId="{B6F2F894-9801-4218-9E44-E9CF572EB920}" type="pres">
      <dgm:prSet presAssocID="{1ABDC62D-C977-49CA-9976-AED861E2B134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EEFCC6E-F31F-4B04-B872-BD6192C1609F}" type="pres">
      <dgm:prSet presAssocID="{39D477C7-B416-4CCA-9ABF-2952E3DCC255}" presName="sibTrans" presStyleLbl="sibTrans2D1" presStyleIdx="4" presStyleCnt="5"/>
      <dgm:spPr/>
      <dgm:t>
        <a:bodyPr/>
        <a:lstStyle/>
        <a:p>
          <a:endParaRPr lang="th-TH"/>
        </a:p>
      </dgm:t>
    </dgm:pt>
    <dgm:pt modelId="{948B9D0B-2851-4F93-94ED-C8E2E051EECD}" type="pres">
      <dgm:prSet presAssocID="{39D477C7-B416-4CCA-9ABF-2952E3DCC255}" presName="connectorText" presStyleLbl="sibTrans2D1" presStyleIdx="4" presStyleCnt="5"/>
      <dgm:spPr/>
      <dgm:t>
        <a:bodyPr/>
        <a:lstStyle/>
        <a:p>
          <a:endParaRPr lang="th-TH"/>
        </a:p>
      </dgm:t>
    </dgm:pt>
  </dgm:ptLst>
  <dgm:cxnLst>
    <dgm:cxn modelId="{CE6BAC10-BE98-4EE4-A682-458480A2931D}" type="presOf" srcId="{AF985B63-76C3-4BE6-AB0F-B2C0AEF14896}" destId="{E9568D1E-194A-4951-A419-124A8968C69F}" srcOrd="0" destOrd="0" presId="urn:microsoft.com/office/officeart/2005/8/layout/cycle2"/>
    <dgm:cxn modelId="{9D90289E-F8D2-4768-8F12-7822129F3679}" type="presOf" srcId="{AF629C5A-3ABF-4801-A15F-EBBE3D38FD40}" destId="{A1CE7D5D-A60F-4722-A10A-E42B41A0C30D}" srcOrd="0" destOrd="0" presId="urn:microsoft.com/office/officeart/2005/8/layout/cycle2"/>
    <dgm:cxn modelId="{B9514B69-3B27-4F8D-97A5-D37F495CEAAD}" type="presOf" srcId="{587CA665-095F-47ED-9A44-31ED38E1A1FE}" destId="{D0D184FF-8333-4A3A-8C45-227035322450}" srcOrd="0" destOrd="0" presId="urn:microsoft.com/office/officeart/2005/8/layout/cycle2"/>
    <dgm:cxn modelId="{C9E6D1A3-99EE-4F5E-BEC7-157B36126C27}" type="presOf" srcId="{CFF77CBF-342C-42D6-A413-E60982052A61}" destId="{E1D5C087-5C75-42B3-A7E0-A9FB8BA688E5}" srcOrd="0" destOrd="0" presId="urn:microsoft.com/office/officeart/2005/8/layout/cycle2"/>
    <dgm:cxn modelId="{D8944AD7-ACC7-4A98-A734-957CBAB596D3}" type="presOf" srcId="{39D477C7-B416-4CCA-9ABF-2952E3DCC255}" destId="{AEEFCC6E-F31F-4B04-B872-BD6192C1609F}" srcOrd="0" destOrd="0" presId="urn:microsoft.com/office/officeart/2005/8/layout/cycle2"/>
    <dgm:cxn modelId="{36E360EE-E2C4-4253-A2DE-EB252C02B621}" type="presOf" srcId="{A18A75C9-BF59-49B2-8DEB-A42DD5158DCB}" destId="{8E3E65EE-A726-44DB-BFC2-F2DDF2478FA6}" srcOrd="0" destOrd="0" presId="urn:microsoft.com/office/officeart/2005/8/layout/cycle2"/>
    <dgm:cxn modelId="{0F093EAC-02C6-4977-95A6-1491B1732AEB}" type="presOf" srcId="{AF629C5A-3ABF-4801-A15F-EBBE3D38FD40}" destId="{8731C15F-17E9-4553-A667-677626F2A40B}" srcOrd="1" destOrd="0" presId="urn:microsoft.com/office/officeart/2005/8/layout/cycle2"/>
    <dgm:cxn modelId="{4E94BC20-C0B2-4CA9-B758-0871A712CEA4}" srcId="{F2E60A13-CD23-4A82-ACE7-E1BB9CD197E5}" destId="{587CA665-095F-47ED-9A44-31ED38E1A1FE}" srcOrd="0" destOrd="0" parTransId="{038D2182-75F6-44FE-AFFB-C99E1ED52274}" sibTransId="{AF629C5A-3ABF-4801-A15F-EBBE3D38FD40}"/>
    <dgm:cxn modelId="{E1ADFB49-CAC7-40CF-B971-D1704F99D3C8}" srcId="{F2E60A13-CD23-4A82-ACE7-E1BB9CD197E5}" destId="{1ABDC62D-C977-49CA-9976-AED861E2B134}" srcOrd="4" destOrd="0" parTransId="{BCD2C4E7-FB3A-4948-8760-DCF80D2A3FFA}" sibTransId="{39D477C7-B416-4CCA-9ABF-2952E3DCC255}"/>
    <dgm:cxn modelId="{D1B88E1B-891D-4BE2-BFCA-FA3C1512E1F4}" type="presOf" srcId="{CFF77CBF-342C-42D6-A413-E60982052A61}" destId="{251F7481-34D1-471A-8744-5F3B320A1C18}" srcOrd="1" destOrd="0" presId="urn:microsoft.com/office/officeart/2005/8/layout/cycle2"/>
    <dgm:cxn modelId="{CFC030B6-C486-4089-BFAD-393D4164C7D0}" srcId="{F2E60A13-CD23-4A82-ACE7-E1BB9CD197E5}" destId="{A18A75C9-BF59-49B2-8DEB-A42DD5158DCB}" srcOrd="1" destOrd="0" parTransId="{06B4D278-2417-4A2F-9809-8914FB71DD44}" sibTransId="{CFF77CBF-342C-42D6-A413-E60982052A61}"/>
    <dgm:cxn modelId="{FF127AD0-5967-41DA-BF8B-2B692121E368}" type="presOf" srcId="{1ABDC62D-C977-49CA-9976-AED861E2B134}" destId="{B6F2F894-9801-4218-9E44-E9CF572EB920}" srcOrd="0" destOrd="0" presId="urn:microsoft.com/office/officeart/2005/8/layout/cycle2"/>
    <dgm:cxn modelId="{BF3D31EF-599A-445C-BA5A-7FEB5BFB4580}" type="presOf" srcId="{97FAFC4E-A22E-4A9A-BB89-36CDF2A4734C}" destId="{8E94BB71-6715-4427-84C3-286DCDEBD90B}" srcOrd="1" destOrd="0" presId="urn:microsoft.com/office/officeart/2005/8/layout/cycle2"/>
    <dgm:cxn modelId="{5827F774-A0A3-4F11-94F2-02E678E8CA9F}" type="presOf" srcId="{C14929BA-CA43-4E8D-BC1D-9A8E410EA305}" destId="{7D7D7064-380B-4DA8-B1BF-1BD9F680F814}" srcOrd="1" destOrd="0" presId="urn:microsoft.com/office/officeart/2005/8/layout/cycle2"/>
    <dgm:cxn modelId="{F7E7AE30-36CF-4381-9618-E91C9188CFDC}" srcId="{F2E60A13-CD23-4A82-ACE7-E1BB9CD197E5}" destId="{EAFC215B-56F7-47C6-935E-8263D8E10675}" srcOrd="2" destOrd="0" parTransId="{ADA29914-C7D7-4A50-AB58-E4239631D396}" sibTransId="{97FAFC4E-A22E-4A9A-BB89-36CDF2A4734C}"/>
    <dgm:cxn modelId="{798FA18C-829D-47EF-AC2A-3A4A4B9A1EC6}" type="presOf" srcId="{39D477C7-B416-4CCA-9ABF-2952E3DCC255}" destId="{948B9D0B-2851-4F93-94ED-C8E2E051EECD}" srcOrd="1" destOrd="0" presId="urn:microsoft.com/office/officeart/2005/8/layout/cycle2"/>
    <dgm:cxn modelId="{3AD37D42-5FF6-4059-B9BE-FED8927BC9B3}" type="presOf" srcId="{C14929BA-CA43-4E8D-BC1D-9A8E410EA305}" destId="{49C382D4-8A3E-4516-96F8-EC961B3424D3}" srcOrd="0" destOrd="0" presId="urn:microsoft.com/office/officeart/2005/8/layout/cycle2"/>
    <dgm:cxn modelId="{4D9D0771-395D-430A-8E18-49955EC5192A}" srcId="{F2E60A13-CD23-4A82-ACE7-E1BB9CD197E5}" destId="{AF985B63-76C3-4BE6-AB0F-B2C0AEF14896}" srcOrd="3" destOrd="0" parTransId="{551A32EE-390E-4E96-A568-DAD8652BB75D}" sibTransId="{C14929BA-CA43-4E8D-BC1D-9A8E410EA305}"/>
    <dgm:cxn modelId="{B416BCD3-FAF2-4BA8-92A3-0894B56876AE}" type="presOf" srcId="{97FAFC4E-A22E-4A9A-BB89-36CDF2A4734C}" destId="{C2106C0A-188D-43D6-9C3C-D732E8706574}" srcOrd="0" destOrd="0" presId="urn:microsoft.com/office/officeart/2005/8/layout/cycle2"/>
    <dgm:cxn modelId="{0463E558-F98A-4579-A9ED-B53A74CF4B7A}" type="presOf" srcId="{F2E60A13-CD23-4A82-ACE7-E1BB9CD197E5}" destId="{F5AC2433-A3AD-4EEC-AAE8-BCAE03DEC066}" srcOrd="0" destOrd="0" presId="urn:microsoft.com/office/officeart/2005/8/layout/cycle2"/>
    <dgm:cxn modelId="{C4D6581B-44DA-4226-B554-E1883B7576DE}" type="presOf" srcId="{EAFC215B-56F7-47C6-935E-8263D8E10675}" destId="{27FE85E5-76A8-4B90-8D2C-B1C92BA04DBA}" srcOrd="0" destOrd="0" presId="urn:microsoft.com/office/officeart/2005/8/layout/cycle2"/>
    <dgm:cxn modelId="{4105EAF4-0735-4C04-A4C4-97F358CC9354}" type="presParOf" srcId="{F5AC2433-A3AD-4EEC-AAE8-BCAE03DEC066}" destId="{D0D184FF-8333-4A3A-8C45-227035322450}" srcOrd="0" destOrd="0" presId="urn:microsoft.com/office/officeart/2005/8/layout/cycle2"/>
    <dgm:cxn modelId="{5A5CDDBF-E029-4E18-BF7B-E81A6DF659B5}" type="presParOf" srcId="{F5AC2433-A3AD-4EEC-AAE8-BCAE03DEC066}" destId="{A1CE7D5D-A60F-4722-A10A-E42B41A0C30D}" srcOrd="1" destOrd="0" presId="urn:microsoft.com/office/officeart/2005/8/layout/cycle2"/>
    <dgm:cxn modelId="{4A846B84-5F9E-418B-BD57-FB56766848FA}" type="presParOf" srcId="{A1CE7D5D-A60F-4722-A10A-E42B41A0C30D}" destId="{8731C15F-17E9-4553-A667-677626F2A40B}" srcOrd="0" destOrd="0" presId="urn:microsoft.com/office/officeart/2005/8/layout/cycle2"/>
    <dgm:cxn modelId="{73A9A310-2F7F-46F8-9F11-F075B02B0BE3}" type="presParOf" srcId="{F5AC2433-A3AD-4EEC-AAE8-BCAE03DEC066}" destId="{8E3E65EE-A726-44DB-BFC2-F2DDF2478FA6}" srcOrd="2" destOrd="0" presId="urn:microsoft.com/office/officeart/2005/8/layout/cycle2"/>
    <dgm:cxn modelId="{7CF0AFDA-792E-4B4F-9782-57CB15DF1FA5}" type="presParOf" srcId="{F5AC2433-A3AD-4EEC-AAE8-BCAE03DEC066}" destId="{E1D5C087-5C75-42B3-A7E0-A9FB8BA688E5}" srcOrd="3" destOrd="0" presId="urn:microsoft.com/office/officeart/2005/8/layout/cycle2"/>
    <dgm:cxn modelId="{72C73B3F-6D4B-4CD2-A768-AE664CB11CD7}" type="presParOf" srcId="{E1D5C087-5C75-42B3-A7E0-A9FB8BA688E5}" destId="{251F7481-34D1-471A-8744-5F3B320A1C18}" srcOrd="0" destOrd="0" presId="urn:microsoft.com/office/officeart/2005/8/layout/cycle2"/>
    <dgm:cxn modelId="{9DB7455B-13FD-4380-BD1D-A6175FB3F926}" type="presParOf" srcId="{F5AC2433-A3AD-4EEC-AAE8-BCAE03DEC066}" destId="{27FE85E5-76A8-4B90-8D2C-B1C92BA04DBA}" srcOrd="4" destOrd="0" presId="urn:microsoft.com/office/officeart/2005/8/layout/cycle2"/>
    <dgm:cxn modelId="{804661ED-16E0-4EB0-80E8-D9086530D832}" type="presParOf" srcId="{F5AC2433-A3AD-4EEC-AAE8-BCAE03DEC066}" destId="{C2106C0A-188D-43D6-9C3C-D732E8706574}" srcOrd="5" destOrd="0" presId="urn:microsoft.com/office/officeart/2005/8/layout/cycle2"/>
    <dgm:cxn modelId="{5B710814-F215-43D2-9023-B56ABD4A1531}" type="presParOf" srcId="{C2106C0A-188D-43D6-9C3C-D732E8706574}" destId="{8E94BB71-6715-4427-84C3-286DCDEBD90B}" srcOrd="0" destOrd="0" presId="urn:microsoft.com/office/officeart/2005/8/layout/cycle2"/>
    <dgm:cxn modelId="{C0239C4E-7B4C-4AD1-ADF4-DB536C6F2A1F}" type="presParOf" srcId="{F5AC2433-A3AD-4EEC-AAE8-BCAE03DEC066}" destId="{E9568D1E-194A-4951-A419-124A8968C69F}" srcOrd="6" destOrd="0" presId="urn:microsoft.com/office/officeart/2005/8/layout/cycle2"/>
    <dgm:cxn modelId="{CCF8C9C7-0DC9-487A-B2E8-EA0D2432BAB7}" type="presParOf" srcId="{F5AC2433-A3AD-4EEC-AAE8-BCAE03DEC066}" destId="{49C382D4-8A3E-4516-96F8-EC961B3424D3}" srcOrd="7" destOrd="0" presId="urn:microsoft.com/office/officeart/2005/8/layout/cycle2"/>
    <dgm:cxn modelId="{C9268844-9588-43EE-B850-BF6CE9437F36}" type="presParOf" srcId="{49C382D4-8A3E-4516-96F8-EC961B3424D3}" destId="{7D7D7064-380B-4DA8-B1BF-1BD9F680F814}" srcOrd="0" destOrd="0" presId="urn:microsoft.com/office/officeart/2005/8/layout/cycle2"/>
    <dgm:cxn modelId="{C2975151-CF62-4577-9419-53C768EC04EA}" type="presParOf" srcId="{F5AC2433-A3AD-4EEC-AAE8-BCAE03DEC066}" destId="{B6F2F894-9801-4218-9E44-E9CF572EB920}" srcOrd="8" destOrd="0" presId="urn:microsoft.com/office/officeart/2005/8/layout/cycle2"/>
    <dgm:cxn modelId="{EED64DDE-0432-40D6-A837-2A393ABC9A1C}" type="presParOf" srcId="{F5AC2433-A3AD-4EEC-AAE8-BCAE03DEC066}" destId="{AEEFCC6E-F31F-4B04-B872-BD6192C1609F}" srcOrd="9" destOrd="0" presId="urn:microsoft.com/office/officeart/2005/8/layout/cycle2"/>
    <dgm:cxn modelId="{1A32497C-3658-4C00-9819-56C61912EE31}" type="presParOf" srcId="{AEEFCC6E-F31F-4B04-B872-BD6192C1609F}" destId="{948B9D0B-2851-4F93-94ED-C8E2E051EEC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20BE32-E39D-4EA8-BBC6-E2609D52CA7C}">
      <dsp:nvSpPr>
        <dsp:cNvPr id="0" name=""/>
        <dsp:cNvSpPr/>
      </dsp:nvSpPr>
      <dsp:spPr>
        <a:xfrm>
          <a:off x="2890161" y="1676792"/>
          <a:ext cx="1342199" cy="117417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err="1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พช</a:t>
          </a:r>
          <a:r>
            <a:rPr lang="th-TH" sz="3200" b="1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.</a:t>
          </a:r>
          <a:endParaRPr lang="th-TH" sz="2400" b="1" kern="1200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086721" y="1848746"/>
        <a:ext cx="949079" cy="830270"/>
      </dsp:txXfrm>
    </dsp:sp>
    <dsp:sp modelId="{FD7F4E68-8C94-4277-8607-64FD750BC698}">
      <dsp:nvSpPr>
        <dsp:cNvPr id="0" name=""/>
        <dsp:cNvSpPr/>
      </dsp:nvSpPr>
      <dsp:spPr>
        <a:xfrm rot="16200000">
          <a:off x="3416907" y="1199166"/>
          <a:ext cx="288706" cy="426864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500" kern="1200"/>
        </a:p>
      </dsp:txBody>
      <dsp:txXfrm>
        <a:off x="3460213" y="1327845"/>
        <a:ext cx="202094" cy="256118"/>
      </dsp:txXfrm>
    </dsp:sp>
    <dsp:sp modelId="{38A028CD-B7DA-424C-A7F4-7D8B86B6A5EB}">
      <dsp:nvSpPr>
        <dsp:cNvPr id="0" name=""/>
        <dsp:cNvSpPr/>
      </dsp:nvSpPr>
      <dsp:spPr>
        <a:xfrm>
          <a:off x="2996293" y="2127"/>
          <a:ext cx="1129935" cy="112993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err="1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กผ</a:t>
          </a:r>
          <a:r>
            <a:rPr lang="th-TH" sz="3200" b="1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.</a:t>
          </a:r>
          <a:r>
            <a:rPr lang="th-TH" sz="2400" b="1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 </a:t>
          </a:r>
        </a:p>
      </dsp:txBody>
      <dsp:txXfrm>
        <a:off x="3161768" y="167602"/>
        <a:ext cx="798985" cy="798985"/>
      </dsp:txXfrm>
    </dsp:sp>
    <dsp:sp modelId="{23FFE807-FA39-4AC8-B5DB-B5C2B17C0324}">
      <dsp:nvSpPr>
        <dsp:cNvPr id="0" name=""/>
        <dsp:cNvSpPr/>
      </dsp:nvSpPr>
      <dsp:spPr>
        <a:xfrm rot="19285714">
          <a:off x="4114022" y="1504506"/>
          <a:ext cx="263656" cy="426864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500" kern="1200"/>
        </a:p>
      </dsp:txBody>
      <dsp:txXfrm>
        <a:off x="4122650" y="1614537"/>
        <a:ext cx="184559" cy="256118"/>
      </dsp:txXfrm>
    </dsp:sp>
    <dsp:sp modelId="{D83E06AA-8FCB-4393-8C5A-A4B826728246}">
      <dsp:nvSpPr>
        <dsp:cNvPr id="0" name=""/>
        <dsp:cNvSpPr/>
      </dsp:nvSpPr>
      <dsp:spPr>
        <a:xfrm>
          <a:off x="4322893" y="640985"/>
          <a:ext cx="1129935" cy="112993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2400" b="1" kern="1200" dirty="0" smtClean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กพร.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b="1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endParaRPr lang="th-TH" sz="1400" b="1" kern="1200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488368" y="806460"/>
        <a:ext cx="798985" cy="798985"/>
      </dsp:txXfrm>
    </dsp:sp>
    <dsp:sp modelId="{74D8FA75-BE17-462D-8C62-BAEEEF655AC4}">
      <dsp:nvSpPr>
        <dsp:cNvPr id="0" name=""/>
        <dsp:cNvSpPr/>
      </dsp:nvSpPr>
      <dsp:spPr>
        <a:xfrm rot="771429">
          <a:off x="4307426" y="2248927"/>
          <a:ext cx="246850" cy="426864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500" kern="1200"/>
        </a:p>
      </dsp:txBody>
      <dsp:txXfrm>
        <a:off x="4308354" y="2326061"/>
        <a:ext cx="172795" cy="256118"/>
      </dsp:txXfrm>
    </dsp:sp>
    <dsp:sp modelId="{2FEF86F0-DDAD-4828-AA2A-53CBDE57B0BA}">
      <dsp:nvSpPr>
        <dsp:cNvPr id="0" name=""/>
        <dsp:cNvSpPr/>
      </dsp:nvSpPr>
      <dsp:spPr>
        <a:xfrm>
          <a:off x="4650537" y="2076484"/>
          <a:ext cx="1129935" cy="112993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กจ. </a:t>
          </a:r>
          <a:r>
            <a:rPr lang="th-TH" sz="2000" b="1" kern="1200" dirty="0" err="1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สพช</a:t>
          </a:r>
          <a:r>
            <a:rPr lang="th-TH" sz="2000" b="1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. คจ.</a:t>
          </a:r>
          <a:endParaRPr lang="en-US" sz="2000" b="1" kern="1200" dirty="0" smtClean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816012" y="2241959"/>
        <a:ext cx="798985" cy="798985"/>
      </dsp:txXfrm>
    </dsp:sp>
    <dsp:sp modelId="{CE420CB0-4AAB-499C-983E-9BF2A17704F9}">
      <dsp:nvSpPr>
        <dsp:cNvPr id="0" name=""/>
        <dsp:cNvSpPr/>
      </dsp:nvSpPr>
      <dsp:spPr>
        <a:xfrm rot="3857143">
          <a:off x="3792818" y="2823653"/>
          <a:ext cx="281595" cy="426864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500" kern="1200"/>
        </a:p>
      </dsp:txBody>
      <dsp:txXfrm>
        <a:off x="3816730" y="2870970"/>
        <a:ext cx="197117" cy="256118"/>
      </dsp:txXfrm>
    </dsp:sp>
    <dsp:sp modelId="{9F1E6490-1AB4-42CD-AC5A-F2397E44C302}">
      <dsp:nvSpPr>
        <dsp:cNvPr id="0" name=""/>
        <dsp:cNvSpPr/>
      </dsp:nvSpPr>
      <dsp:spPr>
        <a:xfrm>
          <a:off x="3732501" y="3227664"/>
          <a:ext cx="1129935" cy="112993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2800" b="1" kern="1200" dirty="0" smtClean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err="1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สล</a:t>
          </a:r>
          <a:r>
            <a:rPr lang="th-TH" sz="2800" b="1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. 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b="1" kern="1200" dirty="0" smtClean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897976" y="3393139"/>
        <a:ext cx="798985" cy="798985"/>
      </dsp:txXfrm>
    </dsp:sp>
    <dsp:sp modelId="{3855A2F6-431A-4650-B751-9A83A5610EE6}">
      <dsp:nvSpPr>
        <dsp:cNvPr id="0" name=""/>
        <dsp:cNvSpPr/>
      </dsp:nvSpPr>
      <dsp:spPr>
        <a:xfrm rot="6942857">
          <a:off x="3048107" y="2823653"/>
          <a:ext cx="281595" cy="426864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500" kern="1200"/>
        </a:p>
      </dsp:txBody>
      <dsp:txXfrm rot="10800000">
        <a:off x="3108673" y="2870970"/>
        <a:ext cx="197117" cy="256118"/>
      </dsp:txXfrm>
    </dsp:sp>
    <dsp:sp modelId="{40AC5E15-40CF-460B-B4BE-9B6302348AD7}">
      <dsp:nvSpPr>
        <dsp:cNvPr id="0" name=""/>
        <dsp:cNvSpPr/>
      </dsp:nvSpPr>
      <dsp:spPr>
        <a:xfrm>
          <a:off x="2260085" y="3227664"/>
          <a:ext cx="1129935" cy="112993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สสช. สภว. </a:t>
          </a:r>
          <a:r>
            <a:rPr lang="th-TH" sz="2000" b="1" kern="1200" dirty="0" err="1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สท</a:t>
          </a:r>
          <a:r>
            <a:rPr lang="th-TH" sz="2000" b="1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อ.  สกส.</a:t>
          </a:r>
          <a:endParaRPr lang="en-US" sz="2000" b="1" kern="1200" dirty="0" smtClean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425560" y="3393139"/>
        <a:ext cx="798985" cy="798985"/>
      </dsp:txXfrm>
    </dsp:sp>
    <dsp:sp modelId="{96D7D71C-D717-46BF-8EF1-6B115C18349C}">
      <dsp:nvSpPr>
        <dsp:cNvPr id="0" name=""/>
        <dsp:cNvSpPr/>
      </dsp:nvSpPr>
      <dsp:spPr>
        <a:xfrm rot="10028571">
          <a:off x="2568245" y="2248927"/>
          <a:ext cx="246850" cy="426864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500" kern="1200"/>
        </a:p>
      </dsp:txBody>
      <dsp:txXfrm rot="10800000">
        <a:off x="2641372" y="2326061"/>
        <a:ext cx="172795" cy="256118"/>
      </dsp:txXfrm>
    </dsp:sp>
    <dsp:sp modelId="{C8576FEE-671C-46B6-99D2-7F5463D6925B}">
      <dsp:nvSpPr>
        <dsp:cNvPr id="0" name=""/>
        <dsp:cNvSpPr/>
      </dsp:nvSpPr>
      <dsp:spPr>
        <a:xfrm>
          <a:off x="1342049" y="2076484"/>
          <a:ext cx="1129935" cy="112993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err="1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ศสท</a:t>
          </a:r>
          <a:r>
            <a:rPr lang="th-TH" sz="2000" b="1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. สตร.  ปชส.</a:t>
          </a:r>
          <a:endParaRPr lang="en-US" sz="2000" b="1" kern="1200" dirty="0" smtClean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507524" y="2241959"/>
        <a:ext cx="798985" cy="798985"/>
      </dsp:txXfrm>
    </dsp:sp>
    <dsp:sp modelId="{493FCB7D-411C-4110-A83B-5D007D50087F}">
      <dsp:nvSpPr>
        <dsp:cNvPr id="0" name=""/>
        <dsp:cNvSpPr/>
      </dsp:nvSpPr>
      <dsp:spPr>
        <a:xfrm rot="13114286">
          <a:off x="2744842" y="1504506"/>
          <a:ext cx="263656" cy="426864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500" kern="1200"/>
        </a:p>
      </dsp:txBody>
      <dsp:txXfrm rot="10800000">
        <a:off x="2815311" y="1614537"/>
        <a:ext cx="184559" cy="256118"/>
      </dsp:txXfrm>
    </dsp:sp>
    <dsp:sp modelId="{E559D1F8-6EAF-46E4-A210-CE6C114FD80C}">
      <dsp:nvSpPr>
        <dsp:cNvPr id="0" name=""/>
        <dsp:cNvSpPr/>
      </dsp:nvSpPr>
      <dsp:spPr>
        <a:xfrm>
          <a:off x="1669692" y="640985"/>
          <a:ext cx="1129935" cy="112993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กค. </a:t>
          </a:r>
          <a:r>
            <a:rPr lang="th-TH" sz="2400" b="1" kern="1200" dirty="0" err="1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กผ</a:t>
          </a:r>
          <a:r>
            <a:rPr lang="th-TH" sz="2400" b="1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. ตภ.  </a:t>
          </a:r>
          <a:endParaRPr lang="en-US" sz="2400" b="1" kern="1200" dirty="0" smtClean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835167" y="806460"/>
        <a:ext cx="798985" cy="79898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8E7CD7-16F7-4843-98E9-D7EF6A442FE1}">
      <dsp:nvSpPr>
        <dsp:cNvPr id="0" name=""/>
        <dsp:cNvSpPr/>
      </dsp:nvSpPr>
      <dsp:spPr>
        <a:xfrm>
          <a:off x="0" y="768605"/>
          <a:ext cx="1679353" cy="100761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1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ปัจจัยนำเข้า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1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</a:t>
          </a:r>
          <a:r>
            <a:rPr lang="en-US" sz="21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Input</a:t>
          </a:r>
          <a:r>
            <a:rPr lang="th-TH" sz="21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)</a:t>
          </a:r>
          <a:endParaRPr lang="en-US" sz="21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9512" y="798117"/>
        <a:ext cx="1620329" cy="948587"/>
      </dsp:txXfrm>
    </dsp:sp>
    <dsp:sp modelId="{DD24468B-C6AA-4BE8-90EC-788B617D31D9}">
      <dsp:nvSpPr>
        <dsp:cNvPr id="0" name=""/>
        <dsp:cNvSpPr/>
      </dsp:nvSpPr>
      <dsp:spPr>
        <a:xfrm>
          <a:off x="1842544" y="1064172"/>
          <a:ext cx="345966" cy="41647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700" kern="1200"/>
        </a:p>
      </dsp:txBody>
      <dsp:txXfrm>
        <a:off x="1842544" y="1147468"/>
        <a:ext cx="242176" cy="249887"/>
      </dsp:txXfrm>
    </dsp:sp>
    <dsp:sp modelId="{71A33B2E-B8CF-4DC6-90CF-DFF7347CC669}">
      <dsp:nvSpPr>
        <dsp:cNvPr id="0" name=""/>
        <dsp:cNvSpPr/>
      </dsp:nvSpPr>
      <dsp:spPr>
        <a:xfrm>
          <a:off x="2332120" y="768605"/>
          <a:ext cx="1679353" cy="100761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1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กระบวนการ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1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</a:t>
          </a:r>
          <a:r>
            <a:rPr lang="en-US" sz="21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Process</a:t>
          </a:r>
          <a:r>
            <a:rPr lang="th-TH" sz="21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)</a:t>
          </a:r>
          <a:endParaRPr lang="en-US" sz="21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361632" y="798117"/>
        <a:ext cx="1620329" cy="948587"/>
      </dsp:txXfrm>
    </dsp:sp>
    <dsp:sp modelId="{A52E11B3-2941-4D37-A192-B2D5663A794C}">
      <dsp:nvSpPr>
        <dsp:cNvPr id="0" name=""/>
        <dsp:cNvSpPr/>
      </dsp:nvSpPr>
      <dsp:spPr>
        <a:xfrm>
          <a:off x="4179408" y="1064172"/>
          <a:ext cx="356022" cy="41647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700" kern="1200"/>
        </a:p>
      </dsp:txBody>
      <dsp:txXfrm>
        <a:off x="4179408" y="1147468"/>
        <a:ext cx="249215" cy="249887"/>
      </dsp:txXfrm>
    </dsp:sp>
    <dsp:sp modelId="{83A9ADC6-0BF6-4158-A7A2-BB6E7226ABE3}">
      <dsp:nvSpPr>
        <dsp:cNvPr id="0" name=""/>
        <dsp:cNvSpPr/>
      </dsp:nvSpPr>
      <dsp:spPr>
        <a:xfrm>
          <a:off x="4683214" y="768605"/>
          <a:ext cx="1679353" cy="100761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1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ผลผลิต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1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</a:t>
          </a:r>
          <a:r>
            <a:rPr lang="en-US" sz="21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Output</a:t>
          </a:r>
          <a:r>
            <a:rPr lang="th-TH" sz="21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)</a:t>
          </a:r>
          <a:endParaRPr lang="en-US" sz="21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712726" y="798117"/>
        <a:ext cx="1620329" cy="94858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D184FF-8333-4A3A-8C45-227035322450}">
      <dsp:nvSpPr>
        <dsp:cNvPr id="0" name=""/>
        <dsp:cNvSpPr/>
      </dsp:nvSpPr>
      <dsp:spPr>
        <a:xfrm>
          <a:off x="2596534" y="427"/>
          <a:ext cx="1307789" cy="1307789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b="1" kern="12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rPr>
            <a:t>วางแผน</a:t>
          </a:r>
          <a:endParaRPr lang="th-TH" sz="1800" b="1" kern="1200" dirty="0">
            <a:solidFill>
              <a:schemeClr val="tx1"/>
            </a:solidFill>
            <a:latin typeface="Tahoma" pitchFamily="34" charset="0"/>
            <a:cs typeface="Tahoma" pitchFamily="34" charset="0"/>
          </a:endParaRPr>
        </a:p>
      </dsp:txBody>
      <dsp:txXfrm>
        <a:off x="2788055" y="191948"/>
        <a:ext cx="924747" cy="924747"/>
      </dsp:txXfrm>
    </dsp:sp>
    <dsp:sp modelId="{A1CE7D5D-A60F-4722-A10A-E42B41A0C30D}">
      <dsp:nvSpPr>
        <dsp:cNvPr id="0" name=""/>
        <dsp:cNvSpPr/>
      </dsp:nvSpPr>
      <dsp:spPr>
        <a:xfrm rot="2160000">
          <a:off x="3863270" y="1005603"/>
          <a:ext cx="348816" cy="44137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2600" b="1" kern="1200">
            <a:solidFill>
              <a:srgbClr val="002060"/>
            </a:solidFill>
            <a:cs typeface="IrisUPC" pitchFamily="34" charset="-34"/>
          </a:endParaRPr>
        </a:p>
      </dsp:txBody>
      <dsp:txXfrm>
        <a:off x="3873263" y="1063125"/>
        <a:ext cx="244171" cy="264827"/>
      </dsp:txXfrm>
    </dsp:sp>
    <dsp:sp modelId="{8E3E65EE-A726-44DB-BFC2-F2DDF2478FA6}">
      <dsp:nvSpPr>
        <dsp:cNvPr id="0" name=""/>
        <dsp:cNvSpPr/>
      </dsp:nvSpPr>
      <dsp:spPr>
        <a:xfrm>
          <a:off x="4187007" y="1155974"/>
          <a:ext cx="1307789" cy="1307789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b="1" kern="1200" smtClean="0">
              <a:solidFill>
                <a:schemeClr val="tx1"/>
              </a:solidFill>
              <a:latin typeface="Tahoma" pitchFamily="34" charset="0"/>
              <a:cs typeface="Tahoma" pitchFamily="34" charset="0"/>
            </a:rPr>
            <a:t>ติดตาม</a:t>
          </a:r>
          <a:endParaRPr lang="th-TH" sz="1800" b="1" kern="1200" dirty="0">
            <a:solidFill>
              <a:schemeClr val="tx1"/>
            </a:solidFill>
            <a:latin typeface="Tahoma" pitchFamily="34" charset="0"/>
            <a:cs typeface="Tahoma" pitchFamily="34" charset="0"/>
          </a:endParaRPr>
        </a:p>
      </dsp:txBody>
      <dsp:txXfrm>
        <a:off x="4378528" y="1347495"/>
        <a:ext cx="924747" cy="924747"/>
      </dsp:txXfrm>
    </dsp:sp>
    <dsp:sp modelId="{E1D5C087-5C75-42B3-A7E0-A9FB8BA688E5}">
      <dsp:nvSpPr>
        <dsp:cNvPr id="0" name=""/>
        <dsp:cNvSpPr/>
      </dsp:nvSpPr>
      <dsp:spPr>
        <a:xfrm rot="6480000">
          <a:off x="4365791" y="2514647"/>
          <a:ext cx="348816" cy="441379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2600" b="1" kern="1200">
            <a:solidFill>
              <a:srgbClr val="002060"/>
            </a:solidFill>
            <a:cs typeface="IrisUPC" pitchFamily="34" charset="-34"/>
          </a:endParaRPr>
        </a:p>
      </dsp:txBody>
      <dsp:txXfrm rot="10800000">
        <a:off x="4434282" y="2553161"/>
        <a:ext cx="244171" cy="264827"/>
      </dsp:txXfrm>
    </dsp:sp>
    <dsp:sp modelId="{27FE85E5-76A8-4B90-8D2C-B1C92BA04DBA}">
      <dsp:nvSpPr>
        <dsp:cNvPr id="0" name=""/>
        <dsp:cNvSpPr/>
      </dsp:nvSpPr>
      <dsp:spPr>
        <a:xfrm>
          <a:off x="3579500" y="3025688"/>
          <a:ext cx="1307789" cy="1307789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b="1" kern="1200" smtClean="0">
              <a:solidFill>
                <a:schemeClr val="tx1"/>
              </a:solidFill>
              <a:latin typeface="Tahoma" pitchFamily="34" charset="0"/>
              <a:cs typeface="Tahoma" pitchFamily="34" charset="0"/>
            </a:rPr>
            <a:t>พัฒนา</a:t>
          </a:r>
          <a:endParaRPr lang="th-TH" sz="1800" b="1" kern="1200" dirty="0">
            <a:solidFill>
              <a:schemeClr val="tx1"/>
            </a:solidFill>
            <a:latin typeface="Tahoma" pitchFamily="34" charset="0"/>
            <a:cs typeface="Tahoma" pitchFamily="34" charset="0"/>
          </a:endParaRPr>
        </a:p>
      </dsp:txBody>
      <dsp:txXfrm>
        <a:off x="3771021" y="3217209"/>
        <a:ext cx="924747" cy="924747"/>
      </dsp:txXfrm>
    </dsp:sp>
    <dsp:sp modelId="{C2106C0A-188D-43D6-9C3C-D732E8706574}">
      <dsp:nvSpPr>
        <dsp:cNvPr id="0" name=""/>
        <dsp:cNvSpPr/>
      </dsp:nvSpPr>
      <dsp:spPr>
        <a:xfrm rot="10800000">
          <a:off x="3085893" y="3458893"/>
          <a:ext cx="348816" cy="441379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2600" b="1" kern="1200">
            <a:solidFill>
              <a:srgbClr val="002060"/>
            </a:solidFill>
            <a:cs typeface="IrisUPC" pitchFamily="34" charset="-34"/>
          </a:endParaRPr>
        </a:p>
      </dsp:txBody>
      <dsp:txXfrm rot="10800000">
        <a:off x="3190538" y="3547169"/>
        <a:ext cx="244171" cy="264827"/>
      </dsp:txXfrm>
    </dsp:sp>
    <dsp:sp modelId="{E9568D1E-194A-4951-A419-124A8968C69F}">
      <dsp:nvSpPr>
        <dsp:cNvPr id="0" name=""/>
        <dsp:cNvSpPr/>
      </dsp:nvSpPr>
      <dsp:spPr>
        <a:xfrm>
          <a:off x="1613567" y="3025688"/>
          <a:ext cx="1307789" cy="1307789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b="1" kern="1200" smtClean="0">
              <a:solidFill>
                <a:schemeClr val="tx1"/>
              </a:solidFill>
              <a:latin typeface="Tahoma" pitchFamily="34" charset="0"/>
              <a:cs typeface="Tahoma" pitchFamily="34" charset="0"/>
            </a:rPr>
            <a:t>ประเมิน</a:t>
          </a:r>
          <a:endParaRPr lang="th-TH" sz="1800" b="1" kern="1200" dirty="0">
            <a:solidFill>
              <a:schemeClr val="tx1"/>
            </a:solidFill>
            <a:latin typeface="Tahoma" pitchFamily="34" charset="0"/>
            <a:cs typeface="Tahoma" pitchFamily="34" charset="0"/>
          </a:endParaRPr>
        </a:p>
      </dsp:txBody>
      <dsp:txXfrm>
        <a:off x="1805088" y="3217209"/>
        <a:ext cx="924747" cy="924747"/>
      </dsp:txXfrm>
    </dsp:sp>
    <dsp:sp modelId="{49C382D4-8A3E-4516-96F8-EC961B3424D3}">
      <dsp:nvSpPr>
        <dsp:cNvPr id="0" name=""/>
        <dsp:cNvSpPr/>
      </dsp:nvSpPr>
      <dsp:spPr>
        <a:xfrm rot="15120000">
          <a:off x="1792351" y="2533425"/>
          <a:ext cx="348816" cy="441379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2600" b="1" kern="1200">
            <a:solidFill>
              <a:srgbClr val="002060"/>
            </a:solidFill>
            <a:cs typeface="IrisUPC" pitchFamily="34" charset="-34"/>
          </a:endParaRPr>
        </a:p>
      </dsp:txBody>
      <dsp:txXfrm rot="10800000">
        <a:off x="1860842" y="2671463"/>
        <a:ext cx="244171" cy="264827"/>
      </dsp:txXfrm>
    </dsp:sp>
    <dsp:sp modelId="{B6F2F894-9801-4218-9E44-E9CF572EB920}">
      <dsp:nvSpPr>
        <dsp:cNvPr id="0" name=""/>
        <dsp:cNvSpPr/>
      </dsp:nvSpPr>
      <dsp:spPr>
        <a:xfrm>
          <a:off x="1006060" y="1155974"/>
          <a:ext cx="1307789" cy="1307789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b="1" kern="1200" smtClean="0">
              <a:solidFill>
                <a:schemeClr val="tx1"/>
              </a:solidFill>
              <a:latin typeface="Tahoma" pitchFamily="34" charset="0"/>
              <a:cs typeface="Tahoma" pitchFamily="34" charset="0"/>
            </a:rPr>
            <a:t>ให้รางวัล</a:t>
          </a:r>
          <a:endParaRPr lang="th-TH" sz="1800" b="1" kern="1200" dirty="0">
            <a:solidFill>
              <a:schemeClr val="tx1"/>
            </a:solidFill>
            <a:latin typeface="Tahoma" pitchFamily="34" charset="0"/>
            <a:cs typeface="Tahoma" pitchFamily="34" charset="0"/>
          </a:endParaRPr>
        </a:p>
      </dsp:txBody>
      <dsp:txXfrm>
        <a:off x="1197581" y="1347495"/>
        <a:ext cx="924747" cy="924747"/>
      </dsp:txXfrm>
    </dsp:sp>
    <dsp:sp modelId="{AEEFCC6E-F31F-4B04-B872-BD6192C1609F}">
      <dsp:nvSpPr>
        <dsp:cNvPr id="0" name=""/>
        <dsp:cNvSpPr/>
      </dsp:nvSpPr>
      <dsp:spPr>
        <a:xfrm rot="19440000">
          <a:off x="2272797" y="1017209"/>
          <a:ext cx="348816" cy="441379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2600" b="1" kern="1200">
            <a:solidFill>
              <a:srgbClr val="002060"/>
            </a:solidFill>
            <a:cs typeface="IrisUPC" pitchFamily="34" charset="-34"/>
          </a:endParaRPr>
        </a:p>
      </dsp:txBody>
      <dsp:txXfrm>
        <a:off x="2282790" y="1136239"/>
        <a:ext cx="244171" cy="2648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AFEB1D-E715-4560-A9ED-442A3DAE1506}" type="datetimeFigureOut">
              <a:rPr lang="th-TH" smtClean="0"/>
              <a:t>15/05/60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1DDB43-3584-4808-B8BC-484A5CA490F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25803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th-TH" smtClean="0"/>
          </a:p>
        </p:txBody>
      </p:sp>
    </p:spTree>
    <p:extLst>
      <p:ext uri="{BB962C8B-B14F-4D97-AF65-F5344CB8AC3E}">
        <p14:creationId xmlns:p14="http://schemas.microsoft.com/office/powerpoint/2010/main" val="35884278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th-TH" smtClean="0"/>
          </a:p>
        </p:txBody>
      </p:sp>
    </p:spTree>
    <p:extLst>
      <p:ext uri="{BB962C8B-B14F-4D97-AF65-F5344CB8AC3E}">
        <p14:creationId xmlns:p14="http://schemas.microsoft.com/office/powerpoint/2010/main" val="27498256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h-TH" altLang="th-TH" smtClean="0"/>
          </a:p>
        </p:txBody>
      </p:sp>
    </p:spTree>
    <p:extLst>
      <p:ext uri="{BB962C8B-B14F-4D97-AF65-F5344CB8AC3E}">
        <p14:creationId xmlns:p14="http://schemas.microsoft.com/office/powerpoint/2010/main" val="28068955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h-TH" altLang="th-TH" smtClean="0"/>
          </a:p>
        </p:txBody>
      </p:sp>
    </p:spTree>
    <p:extLst>
      <p:ext uri="{BB962C8B-B14F-4D97-AF65-F5344CB8AC3E}">
        <p14:creationId xmlns:p14="http://schemas.microsoft.com/office/powerpoint/2010/main" val="16233550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601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h-TH" altLang="th-TH" smtClean="0"/>
          </a:p>
        </p:txBody>
      </p:sp>
    </p:spTree>
    <p:extLst>
      <p:ext uri="{BB962C8B-B14F-4D97-AF65-F5344CB8AC3E}">
        <p14:creationId xmlns:p14="http://schemas.microsoft.com/office/powerpoint/2010/main" val="3483608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h-TH" altLang="th-TH" smtClean="0"/>
          </a:p>
        </p:txBody>
      </p:sp>
    </p:spTree>
    <p:extLst>
      <p:ext uri="{BB962C8B-B14F-4D97-AF65-F5344CB8AC3E}">
        <p14:creationId xmlns:p14="http://schemas.microsoft.com/office/powerpoint/2010/main" val="20163453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altLang="th-TH" smtClean="0"/>
          </a:p>
        </p:txBody>
      </p:sp>
      <p:sp>
        <p:nvSpPr>
          <p:cNvPr id="81924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fld id="{0C6BE423-FED9-4285-B3D3-5471B5F2685B}" type="slidenum">
              <a:rPr lang="th-TH" altLang="th-TH" sz="1200"/>
              <a:pPr eaLnBrk="1" hangingPunct="1"/>
              <a:t>19</a:t>
            </a:fld>
            <a:endParaRPr lang="th-TH" altLang="th-TH" sz="1200"/>
          </a:p>
        </p:txBody>
      </p:sp>
    </p:spTree>
    <p:extLst>
      <p:ext uri="{BB962C8B-B14F-4D97-AF65-F5344CB8AC3E}">
        <p14:creationId xmlns:p14="http://schemas.microsoft.com/office/powerpoint/2010/main" val="39039920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altLang="th-TH" smtClean="0"/>
          </a:p>
        </p:txBody>
      </p:sp>
      <p:sp>
        <p:nvSpPr>
          <p:cNvPr id="82948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fld id="{37819114-D54A-44D3-BCE4-D92DD1156F3F}" type="slidenum">
              <a:rPr lang="th-TH" altLang="th-TH" sz="1200"/>
              <a:pPr eaLnBrk="1" hangingPunct="1"/>
              <a:t>20</a:t>
            </a:fld>
            <a:endParaRPr lang="th-TH" altLang="th-TH" sz="1200"/>
          </a:p>
        </p:txBody>
      </p:sp>
    </p:spTree>
    <p:extLst>
      <p:ext uri="{BB962C8B-B14F-4D97-AF65-F5344CB8AC3E}">
        <p14:creationId xmlns:p14="http://schemas.microsoft.com/office/powerpoint/2010/main" val="4544832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15102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95D16-C531-4D55-9A0B-5D714FBD3B49}" type="datetimeFigureOut">
              <a:rPr lang="th-TH" smtClean="0"/>
              <a:t>15/05/60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3282E-E522-4ED4-9195-3D602D1B35E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947915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95D16-C531-4D55-9A0B-5D714FBD3B49}" type="datetimeFigureOut">
              <a:rPr lang="th-TH" smtClean="0"/>
              <a:t>15/05/60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3282E-E522-4ED4-9195-3D602D1B35E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434390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95D16-C531-4D55-9A0B-5D714FBD3B49}" type="datetimeFigureOut">
              <a:rPr lang="th-TH" smtClean="0"/>
              <a:t>15/05/60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3282E-E522-4ED4-9195-3D602D1B35E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907182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Picture\For PPT\Goa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28" b="18179"/>
          <a:stretch>
            <a:fillRect/>
          </a:stretch>
        </p:blipFill>
        <p:spPr bwMode="auto">
          <a:xfrm>
            <a:off x="7662863" y="6215063"/>
            <a:ext cx="1481137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D:\Picture\For PPT\HRM_bottomline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57875"/>
            <a:ext cx="1741488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0909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95D16-C531-4D55-9A0B-5D714FBD3B49}" type="datetimeFigureOut">
              <a:rPr lang="th-TH" smtClean="0"/>
              <a:t>15/05/60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3282E-E522-4ED4-9195-3D602D1B35E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95852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95D16-C531-4D55-9A0B-5D714FBD3B49}" type="datetimeFigureOut">
              <a:rPr lang="th-TH" smtClean="0"/>
              <a:t>15/05/60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3282E-E522-4ED4-9195-3D602D1B35E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68082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95D16-C531-4D55-9A0B-5D714FBD3B49}" type="datetimeFigureOut">
              <a:rPr lang="th-TH" smtClean="0"/>
              <a:t>15/05/60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3282E-E522-4ED4-9195-3D602D1B35E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89994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95D16-C531-4D55-9A0B-5D714FBD3B49}" type="datetimeFigureOut">
              <a:rPr lang="th-TH" smtClean="0"/>
              <a:t>15/05/60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3282E-E522-4ED4-9195-3D602D1B35E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55364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95D16-C531-4D55-9A0B-5D714FBD3B49}" type="datetimeFigureOut">
              <a:rPr lang="th-TH" smtClean="0"/>
              <a:t>15/05/60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3282E-E522-4ED4-9195-3D602D1B35E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51966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95D16-C531-4D55-9A0B-5D714FBD3B49}" type="datetimeFigureOut">
              <a:rPr lang="th-TH" smtClean="0"/>
              <a:t>15/05/60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3282E-E522-4ED4-9195-3D602D1B35E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74595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95D16-C531-4D55-9A0B-5D714FBD3B49}" type="datetimeFigureOut">
              <a:rPr lang="th-TH" smtClean="0"/>
              <a:t>15/05/60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3282E-E522-4ED4-9195-3D602D1B35E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4731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95D16-C531-4D55-9A0B-5D714FBD3B49}" type="datetimeFigureOut">
              <a:rPr lang="th-TH" smtClean="0"/>
              <a:t>15/05/60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3282E-E522-4ED4-9195-3D602D1B35E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58169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E95D16-C531-4D55-9A0B-5D714FBD3B49}" type="datetimeFigureOut">
              <a:rPr lang="th-TH" smtClean="0"/>
              <a:t>15/05/60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23282E-E522-4ED4-9195-3D602D1B35E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50708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em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4.emf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65760"/>
            <a:ext cx="3434972" cy="47906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5" name="Picture 17" descr="Logo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6118225"/>
            <a:ext cx="18637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TextBox 10"/>
          <p:cNvSpPr txBox="1">
            <a:spLocks noChangeArrowheads="1"/>
          </p:cNvSpPr>
          <p:nvPr/>
        </p:nvSpPr>
        <p:spPr bwMode="auto">
          <a:xfrm>
            <a:off x="3932759" y="4038163"/>
            <a:ext cx="517574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/>
            <a:r>
              <a:rPr lang="th-TH" altLang="th-TH" sz="2400" b="1" dirty="0">
                <a:latin typeface="Tahoma" panose="020B0604030504040204" pitchFamily="34" charset="0"/>
                <a:cs typeface="Tahoma" panose="020B0604030504040204" pitchFamily="34" charset="0"/>
              </a:rPr>
              <a:t>นายกิติพล เวชกุล</a:t>
            </a:r>
          </a:p>
          <a:p>
            <a:pPr algn="r"/>
            <a:r>
              <a:rPr lang="th-TH" altLang="th-TH" sz="2400" b="1" dirty="0">
                <a:latin typeface="Tahoma" panose="020B0604030504040204" pitchFamily="34" charset="0"/>
                <a:cs typeface="Tahoma" panose="020B0604030504040204" pitchFamily="34" charset="0"/>
              </a:rPr>
              <a:t>ผู้อำนวยการกลุ่มพัฒนาระบบบริหาร</a:t>
            </a:r>
          </a:p>
        </p:txBody>
      </p:sp>
    </p:spTree>
    <p:extLst>
      <p:ext uri="{BB962C8B-B14F-4D97-AF65-F5344CB8AC3E}">
        <p14:creationId xmlns:p14="http://schemas.microsoft.com/office/powerpoint/2010/main" val="1114736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ตัวยึดเนื้อหา 2"/>
          <p:cNvSpPr>
            <a:spLocks noGrp="1"/>
          </p:cNvSpPr>
          <p:nvPr>
            <p:ph idx="4294967295"/>
          </p:nvPr>
        </p:nvSpPr>
        <p:spPr>
          <a:xfrm>
            <a:off x="0" y="500063"/>
            <a:ext cx="9144000" cy="5500687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Wingdings 2" panose="05020102010507070707" pitchFamily="18" charset="2"/>
              <a:buNone/>
            </a:pPr>
            <a:r>
              <a:rPr lang="th-TH" altLang="th-TH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      </a:t>
            </a:r>
            <a:r>
              <a:rPr lang="th-TH" altLang="th-TH" sz="28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พ.ร.ฎ.ว่าด้วยหลักเกณฑ์และวิธีการบริหารกิจการบ้านเมืองที่ดี พ.ศ. 2546</a:t>
            </a:r>
            <a:r>
              <a:rPr lang="th-TH" altLang="th-TH" sz="2800" dirty="0" smtClean="0">
                <a:latin typeface="Tahoma" panose="020B0604030504040204" pitchFamily="34" charset="0"/>
                <a:cs typeface="Tahoma" panose="020B0604030504040204" pitchFamily="34" charset="0"/>
              </a:rPr>
              <a:t> </a:t>
            </a:r>
            <a:r>
              <a:rPr lang="th-TH" altLang="th-TH" sz="2000" dirty="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514350" indent="-514350">
              <a:buFont typeface="Wingdings 2" panose="05020102010507070707" pitchFamily="18" charset="2"/>
              <a:buNone/>
            </a:pPr>
            <a:r>
              <a:rPr lang="th-TH" altLang="th-TH" sz="2000" dirty="0" smtClean="0">
                <a:latin typeface="Tahoma" panose="020B0604030504040204" pitchFamily="34" charset="0"/>
                <a:cs typeface="Tahoma" panose="020B0604030504040204" pitchFamily="34" charset="0"/>
              </a:rPr>
              <a:t>      </a:t>
            </a:r>
            <a:endParaRPr lang="th-TH" altLang="th-TH" dirty="0" smtClean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514350" indent="-514350">
              <a:buFont typeface="Wingdings 2" panose="05020102010507070707" pitchFamily="18" charset="2"/>
              <a:buNone/>
            </a:pPr>
            <a:r>
              <a:rPr lang="th-TH" altLang="th-TH" sz="24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      หมวด 8 การประเมินผลการปฏิบัติราชการ</a:t>
            </a:r>
            <a:r>
              <a:rPr lang="th-TH" altLang="th-TH" sz="2400" dirty="0" smtClean="0">
                <a:latin typeface="Tahoma" panose="020B0604030504040204" pitchFamily="34" charset="0"/>
                <a:cs typeface="Tahoma" panose="020B0604030504040204" pitchFamily="34" charset="0"/>
              </a:rPr>
              <a:t> </a:t>
            </a:r>
          </a:p>
          <a:p>
            <a:pPr marL="514350" indent="-514350">
              <a:buFont typeface="Wingdings 2" panose="05020102010507070707" pitchFamily="18" charset="2"/>
              <a:buNone/>
            </a:pPr>
            <a:r>
              <a:rPr lang="th-TH" altLang="th-TH" sz="2400" dirty="0" smtClean="0">
                <a:latin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h-TH" altLang="th-TH" sz="2400" dirty="0" smtClean="0">
                <a:latin typeface="Tahoma" panose="020B0604030504040204" pitchFamily="34" charset="0"/>
                <a:cs typeface="Tahoma" panose="020B0604030504040204" pitchFamily="34" charset="0"/>
              </a:rPr>
            </a:br>
            <a:r>
              <a:rPr lang="th-TH" altLang="th-TH" sz="24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มาตรา</a:t>
            </a:r>
            <a:r>
              <a:rPr lang="th-TH" altLang="th-TH" sz="2400" dirty="0" smtClean="0">
                <a:latin typeface="Tahoma" panose="020B0604030504040204" pitchFamily="34" charset="0"/>
                <a:cs typeface="Tahoma" panose="020B0604030504040204" pitchFamily="34" charset="0"/>
              </a:rPr>
              <a:t> 46 จัดให้มีการประเมินภาพรวมของผู้บังคับบัญชา</a:t>
            </a:r>
          </a:p>
          <a:p>
            <a:pPr marL="514350" indent="-514350">
              <a:buFont typeface="Wingdings 2" panose="05020102010507070707" pitchFamily="18" charset="2"/>
              <a:buNone/>
            </a:pPr>
            <a:r>
              <a:rPr lang="th-TH" altLang="th-TH" sz="2400" dirty="0" smtClean="0">
                <a:latin typeface="Tahoma" panose="020B0604030504040204" pitchFamily="34" charset="0"/>
                <a:cs typeface="Tahoma" panose="020B0604030504040204" pitchFamily="34" charset="0"/>
              </a:rPr>
              <a:t>                     แต่ละระดับหรือหน่วยงานในส่วนราชการก็ได้ ทั้งนี้ </a:t>
            </a:r>
          </a:p>
          <a:p>
            <a:pPr marL="514350" indent="-514350">
              <a:buFont typeface="Wingdings 2" panose="05020102010507070707" pitchFamily="18" charset="2"/>
              <a:buNone/>
            </a:pPr>
            <a:r>
              <a:rPr lang="th-TH" altLang="th-TH" sz="2400" dirty="0" smtClean="0">
                <a:latin typeface="Tahoma" panose="020B0604030504040204" pitchFamily="34" charset="0"/>
                <a:cs typeface="Tahoma" panose="020B0604030504040204" pitchFamily="34" charset="0"/>
              </a:rPr>
              <a:t>                     การประเมินดังกล่าวต้องกระทำเป็นความลับและ</a:t>
            </a:r>
          </a:p>
          <a:p>
            <a:pPr marL="514350" indent="-514350">
              <a:buFont typeface="Wingdings 2" panose="05020102010507070707" pitchFamily="18" charset="2"/>
              <a:buNone/>
            </a:pPr>
            <a:r>
              <a:rPr lang="th-TH" altLang="th-TH" sz="2400" dirty="0" smtClean="0">
                <a:latin typeface="Tahoma" panose="020B0604030504040204" pitchFamily="34" charset="0"/>
                <a:cs typeface="Tahoma" panose="020B0604030504040204" pitchFamily="34" charset="0"/>
              </a:rPr>
              <a:t>                     เป็นไปเพื่อประโยชน์แห่งความสามัคคีของข้าราชการ</a:t>
            </a:r>
          </a:p>
          <a:p>
            <a:pPr marL="514350" indent="-514350">
              <a:buFont typeface="Wingdings 2" panose="05020102010507070707" pitchFamily="18" charset="2"/>
              <a:buNone/>
            </a:pPr>
            <a:endParaRPr lang="th-TH" altLang="th-TH" sz="24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514350" indent="-514350">
              <a:buFont typeface="Wingdings 2" panose="05020102010507070707" pitchFamily="18" charset="2"/>
              <a:buNone/>
            </a:pPr>
            <a:r>
              <a:rPr lang="th-TH" altLang="th-TH" sz="2400" dirty="0" smtClean="0">
                <a:latin typeface="Tahoma" panose="020B0604030504040204" pitchFamily="34" charset="0"/>
                <a:cs typeface="Tahoma" panose="020B0604030504040204" pitchFamily="34" charset="0"/>
              </a:rPr>
              <a:t>     </a:t>
            </a:r>
            <a:r>
              <a:rPr lang="th-TH" altLang="th-TH" sz="24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มาตรา</a:t>
            </a:r>
            <a:r>
              <a:rPr lang="th-TH" altLang="th-TH" sz="2400" dirty="0" smtClean="0">
                <a:latin typeface="Tahoma" panose="020B0604030504040204" pitchFamily="34" charset="0"/>
                <a:cs typeface="Tahoma" panose="020B0604030504040204" pitchFamily="34" charset="0"/>
              </a:rPr>
              <a:t> 47 ในการประเมินผลการปฏิบัติงานของข้าราชการ</a:t>
            </a:r>
          </a:p>
          <a:p>
            <a:pPr marL="514350" indent="-514350">
              <a:buFont typeface="Wingdings 2" panose="05020102010507070707" pitchFamily="18" charset="2"/>
              <a:buNone/>
            </a:pPr>
            <a:r>
              <a:rPr lang="th-TH" altLang="th-TH" sz="2400" dirty="0" smtClean="0">
                <a:latin typeface="Tahoma" panose="020B0604030504040204" pitchFamily="34" charset="0"/>
                <a:cs typeface="Tahoma" panose="020B0604030504040204" pitchFamily="34" charset="0"/>
              </a:rPr>
              <a:t>                     เพื่อประโยชน์ในการบริหารงานบุคคล ให้ส่วนราชการ </a:t>
            </a:r>
          </a:p>
          <a:p>
            <a:pPr marL="514350" indent="-514350">
              <a:buFont typeface="Wingdings 2" panose="05020102010507070707" pitchFamily="18" charset="2"/>
              <a:buNone/>
            </a:pPr>
            <a:r>
              <a:rPr lang="th-TH" altLang="th-TH" sz="2400" dirty="0" smtClean="0">
                <a:latin typeface="Tahoma" panose="020B0604030504040204" pitchFamily="34" charset="0"/>
                <a:cs typeface="Tahoma" panose="020B0604030504040204" pitchFamily="34" charset="0"/>
              </a:rPr>
              <a:t>                     ประเมินโดยคำนึงถึงผลการปฏิบัติงานเฉพาะตัวของ</a:t>
            </a:r>
          </a:p>
          <a:p>
            <a:pPr marL="514350" indent="-514350">
              <a:buFont typeface="Wingdings 2" panose="05020102010507070707" pitchFamily="18" charset="2"/>
              <a:buNone/>
            </a:pPr>
            <a:r>
              <a:rPr lang="th-TH" altLang="th-TH" sz="2400" dirty="0" smtClean="0">
                <a:latin typeface="Tahoma" panose="020B0604030504040204" pitchFamily="34" charset="0"/>
                <a:cs typeface="Tahoma" panose="020B0604030504040204" pitchFamily="34" charset="0"/>
              </a:rPr>
              <a:t>                     ข้าราชการผู้นั้นในตำแหน่งที่ปฏิบัติ ประโยชน์และ</a:t>
            </a:r>
          </a:p>
          <a:p>
            <a:pPr marL="514350" indent="-514350">
              <a:buFont typeface="Wingdings 2" panose="05020102010507070707" pitchFamily="18" charset="2"/>
              <a:buNone/>
            </a:pPr>
            <a:r>
              <a:rPr lang="th-TH" altLang="th-TH" sz="2400" dirty="0" smtClean="0">
                <a:latin typeface="Tahoma" panose="020B0604030504040204" pitchFamily="34" charset="0"/>
                <a:cs typeface="Tahoma" panose="020B0604030504040204" pitchFamily="34" charset="0"/>
              </a:rPr>
              <a:t>                     ผลสัมฤทธิ์ที่หน่วยงานที่ข้าราชการผู้นั้นสังกัดได้รับ</a:t>
            </a:r>
          </a:p>
          <a:p>
            <a:pPr marL="514350" indent="-514350">
              <a:buFont typeface="Wingdings 2" panose="05020102010507070707" pitchFamily="18" charset="2"/>
              <a:buNone/>
            </a:pPr>
            <a:r>
              <a:rPr lang="th-TH" altLang="th-TH" sz="2400" dirty="0" smtClean="0">
                <a:latin typeface="Tahoma" panose="020B0604030504040204" pitchFamily="34" charset="0"/>
                <a:cs typeface="Tahoma" panose="020B0604030504040204" pitchFamily="34" charset="0"/>
              </a:rPr>
              <a:t>                     จากการปฏิบัติงานของข้าราชการผู้นั้น</a:t>
            </a:r>
          </a:p>
        </p:txBody>
      </p:sp>
      <p:pic>
        <p:nvPicPr>
          <p:cNvPr id="3" name="Picture 17" descr="Logo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6237312"/>
            <a:ext cx="18637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8467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ตัวยึดเนื้อหา 2"/>
          <p:cNvSpPr>
            <a:spLocks noGrp="1"/>
          </p:cNvSpPr>
          <p:nvPr>
            <p:ph idx="1"/>
          </p:nvPr>
        </p:nvSpPr>
        <p:spPr>
          <a:xfrm>
            <a:off x="0" y="500063"/>
            <a:ext cx="9144000" cy="5500687"/>
          </a:xfrm>
        </p:spPr>
        <p:txBody>
          <a:bodyPr/>
          <a:lstStyle/>
          <a:p>
            <a:pPr marL="514350" indent="-514350">
              <a:buFont typeface="Wingdings 2" panose="05020102010507070707" pitchFamily="18" charset="2"/>
              <a:buNone/>
            </a:pPr>
            <a:r>
              <a:rPr lang="th-TH" altLang="th-TH" b="1" dirty="0" smtClean="0">
                <a:latin typeface="Tahoma" panose="020B0604030504040204" pitchFamily="34" charset="0"/>
                <a:cs typeface="Tahoma" panose="020B0604030504040204" pitchFamily="34" charset="0"/>
              </a:rPr>
              <a:t>     พระราชบัญญัติระเบียบข้าราชการพลเรือน     </a:t>
            </a:r>
          </a:p>
          <a:p>
            <a:pPr marL="514350" indent="-514350">
              <a:buFont typeface="Wingdings 2" panose="05020102010507070707" pitchFamily="18" charset="2"/>
              <a:buNone/>
            </a:pPr>
            <a:r>
              <a:rPr lang="th-TH" altLang="th-TH" b="1" dirty="0" smtClean="0">
                <a:latin typeface="Tahoma" panose="020B0604030504040204" pitchFamily="34" charset="0"/>
                <a:cs typeface="Tahoma" panose="020B0604030504040204" pitchFamily="34" charset="0"/>
              </a:rPr>
              <a:t>     พ.ศ. 2551</a:t>
            </a:r>
            <a:r>
              <a:rPr lang="th-TH" altLang="th-TH" dirty="0" smtClean="0">
                <a:latin typeface="Tahoma" panose="020B0604030504040204" pitchFamily="34" charset="0"/>
                <a:cs typeface="Tahoma" panose="020B0604030504040204" pitchFamily="34" charset="0"/>
              </a:rPr>
              <a:t>        </a:t>
            </a:r>
          </a:p>
          <a:p>
            <a:pPr marL="514350" indent="-514350">
              <a:buFont typeface="Wingdings 2" panose="05020102010507070707" pitchFamily="18" charset="2"/>
              <a:buNone/>
            </a:pPr>
            <a:endParaRPr lang="th-TH" altLang="th-TH" sz="1000" b="1" dirty="0" smtClean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514350" indent="-514350">
              <a:buFont typeface="Wingdings 2" panose="05020102010507070707" pitchFamily="18" charset="2"/>
              <a:buNone/>
            </a:pPr>
            <a:endParaRPr lang="th-TH" altLang="th-TH" sz="2400" b="1" dirty="0" smtClean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514350" indent="-514350">
              <a:buFont typeface="Wingdings 2" panose="05020102010507070707" pitchFamily="18" charset="2"/>
              <a:buNone/>
            </a:pPr>
            <a:r>
              <a:rPr lang="th-TH" altLang="th-TH" sz="24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      มาตรา 76   ให้ผู้บังคับบัญชามีหน้าที่ประเมินผล</a:t>
            </a:r>
          </a:p>
          <a:p>
            <a:pPr marL="514350" indent="-514350">
              <a:buFont typeface="Wingdings 2" panose="05020102010507070707" pitchFamily="18" charset="2"/>
              <a:buNone/>
            </a:pPr>
            <a:r>
              <a:rPr lang="th-TH" altLang="th-TH" sz="24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                         การปฏิบัติราชการของผู้อยู่ใต้บังคับบัญชา</a:t>
            </a:r>
          </a:p>
          <a:p>
            <a:pPr marL="514350" indent="-514350">
              <a:buFont typeface="Wingdings 2" panose="05020102010507070707" pitchFamily="18" charset="2"/>
              <a:buNone/>
            </a:pPr>
            <a:r>
              <a:rPr lang="th-TH" altLang="th-TH" sz="24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                         เพื่อใช้ประกอบการพิจารณาแต่งตั้ง และ</a:t>
            </a:r>
          </a:p>
          <a:p>
            <a:pPr marL="514350" indent="-514350">
              <a:buFont typeface="Wingdings 2" panose="05020102010507070707" pitchFamily="18" charset="2"/>
              <a:buNone/>
            </a:pPr>
            <a:r>
              <a:rPr lang="th-TH" altLang="th-TH" sz="24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                         เลื่อนเงินเดือน  ทั้งนี้ ตามหลักเกณฑ์และ</a:t>
            </a:r>
          </a:p>
          <a:p>
            <a:pPr marL="514350" indent="-514350">
              <a:buFont typeface="Wingdings 2" panose="05020102010507070707" pitchFamily="18" charset="2"/>
              <a:buNone/>
            </a:pPr>
            <a:r>
              <a:rPr lang="th-TH" altLang="th-TH" sz="24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                         วิธีการที่ ก.พ. </a:t>
            </a:r>
            <a:r>
              <a:rPr lang="th-TH" altLang="th-TH" sz="2400" b="1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กําหนด</a:t>
            </a:r>
            <a:endParaRPr lang="th-TH" altLang="th-TH" sz="2400" b="1" dirty="0" smtClean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Picture 17" descr="Logo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6237312"/>
            <a:ext cx="18637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9116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Process 3"/>
          <p:cNvSpPr/>
          <p:nvPr/>
        </p:nvSpPr>
        <p:spPr>
          <a:xfrm>
            <a:off x="65315" y="1149529"/>
            <a:ext cx="2706485" cy="444137"/>
          </a:xfrm>
          <a:prstGeom prst="flowChartProcess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มิติภายนอก/ใน</a:t>
            </a:r>
            <a:endParaRPr lang="th-TH" sz="2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Flowchart: Process 4"/>
          <p:cNvSpPr/>
          <p:nvPr/>
        </p:nvSpPr>
        <p:spPr>
          <a:xfrm>
            <a:off x="2924522" y="1145173"/>
            <a:ext cx="5806073" cy="444137"/>
          </a:xfrm>
          <a:prstGeom prst="flowChartProcess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ประเด็นการประเมิน</a:t>
            </a:r>
            <a:endParaRPr lang="th-TH" sz="2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Flowchart: Process 5"/>
          <p:cNvSpPr/>
          <p:nvPr/>
        </p:nvSpPr>
        <p:spPr>
          <a:xfrm>
            <a:off x="78377" y="392575"/>
            <a:ext cx="8652218" cy="444137"/>
          </a:xfrm>
          <a:prstGeom prst="flowChartProcess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th-TH" sz="24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การประเมินตามคำรับรองฯ </a:t>
            </a:r>
            <a:r>
              <a:rPr lang="en-US" b="1" dirty="0">
                <a:solidFill>
                  <a:schemeClr val="bg1"/>
                </a:solidFill>
              </a:rPr>
              <a:t>Performance Agreement (PA)</a:t>
            </a:r>
            <a:r>
              <a:rPr lang="en-US" dirty="0">
                <a:solidFill>
                  <a:schemeClr val="bg1"/>
                </a:solidFill>
              </a:rPr>
              <a:t> </a:t>
            </a:r>
            <a:endParaRPr lang="th-TH" sz="24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Flowchart: Process 6"/>
          <p:cNvSpPr/>
          <p:nvPr/>
        </p:nvSpPr>
        <p:spPr>
          <a:xfrm>
            <a:off x="78378" y="1700020"/>
            <a:ext cx="2693421" cy="1584964"/>
          </a:xfrm>
          <a:prstGeom prst="flowChartProcess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ประสิทธิผล</a:t>
            </a:r>
            <a:endParaRPr lang="th-TH" sz="2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2925068" y="1700020"/>
            <a:ext cx="5784302" cy="1584964"/>
          </a:xfrm>
          <a:prstGeom prst="flowChartProcess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thaiDist"/>
            <a:r>
              <a:rPr lang="th-TH" sz="18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มีตัวชี้วัดตามภารกิจหลักของกระทรวง</a:t>
            </a:r>
          </a:p>
          <a:p>
            <a:pPr algn="thaiDist"/>
            <a:r>
              <a:rPr lang="th-TH" sz="18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มีตัวชี้วัดระหว่างกระทรวง </a:t>
            </a:r>
            <a:r>
              <a:rPr lang="en-US" sz="18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(Joint KPIs)</a:t>
            </a:r>
          </a:p>
          <a:p>
            <a:pPr algn="thaiDist"/>
            <a:r>
              <a:rPr lang="en-US" sz="18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</a:t>
            </a:r>
            <a:r>
              <a:rPr lang="th-TH" sz="18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มีตัวชี้วัดร่วมระหว่างกระทรวงและจังหวัด </a:t>
            </a:r>
            <a:r>
              <a:rPr lang="en-US" sz="18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(Function-Area KPIs)</a:t>
            </a:r>
            <a:endParaRPr lang="th-TH" sz="1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Flowchart: Process 8"/>
          <p:cNvSpPr/>
          <p:nvPr/>
        </p:nvSpPr>
        <p:spPr>
          <a:xfrm>
            <a:off x="87085" y="3416911"/>
            <a:ext cx="2693421" cy="444137"/>
          </a:xfrm>
          <a:prstGeom prst="flowChartProcess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th-TH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คุณภาพ</a:t>
            </a:r>
            <a:endParaRPr lang="th-TH" sz="2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Flowchart: Process 9"/>
          <p:cNvSpPr/>
          <p:nvPr/>
        </p:nvSpPr>
        <p:spPr>
          <a:xfrm>
            <a:off x="2924522" y="3432285"/>
            <a:ext cx="5811284" cy="444137"/>
          </a:xfrm>
          <a:prstGeom prst="flowChartProcess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th-TH" sz="18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ความพึงพอใจของผู้รับบริการ</a:t>
            </a:r>
            <a:endParaRPr lang="th-TH" sz="1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Flowchart: Process 10"/>
          <p:cNvSpPr/>
          <p:nvPr/>
        </p:nvSpPr>
        <p:spPr>
          <a:xfrm>
            <a:off x="87085" y="3981860"/>
            <a:ext cx="2693421" cy="1319348"/>
          </a:xfrm>
          <a:prstGeom prst="flowChartProcess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th-TH" sz="2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ประสิทธิภาพ</a:t>
            </a:r>
            <a:endParaRPr lang="th-TH" sz="20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Flowchart: Process 11"/>
          <p:cNvSpPr/>
          <p:nvPr/>
        </p:nvSpPr>
        <p:spPr>
          <a:xfrm>
            <a:off x="2935407" y="3981860"/>
            <a:ext cx="5784302" cy="1319348"/>
          </a:xfrm>
          <a:prstGeom prst="flowChartProcess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thaiDist"/>
            <a:r>
              <a:rPr lang="th-TH" sz="18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การเบิกจ่าย </a:t>
            </a:r>
            <a:r>
              <a:rPr lang="th-TH" sz="1800" b="1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งป</a:t>
            </a:r>
            <a:r>
              <a:rPr lang="th-TH" sz="18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ม.</a:t>
            </a:r>
          </a:p>
          <a:p>
            <a:pPr algn="thaiDist"/>
            <a:r>
              <a:rPr lang="th-TH" sz="18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การประหยัดพลังงาน</a:t>
            </a:r>
          </a:p>
          <a:p>
            <a:pPr algn="thaiDist"/>
            <a:r>
              <a:rPr lang="th-TH" sz="18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การประหยัดน้ำ</a:t>
            </a:r>
          </a:p>
          <a:p>
            <a:pPr algn="thaiDist"/>
            <a:r>
              <a:rPr lang="th-TH" sz="18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การพัฒนาประสิทธิภาพระบบสารสนเทศภาครัฐ</a:t>
            </a:r>
            <a:endParaRPr lang="th-TH" sz="1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Flowchart: Process 12"/>
          <p:cNvSpPr/>
          <p:nvPr/>
        </p:nvSpPr>
        <p:spPr>
          <a:xfrm>
            <a:off x="108855" y="5446844"/>
            <a:ext cx="2693421" cy="934484"/>
          </a:xfrm>
          <a:prstGeom prst="flowChartProcess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th-TH" sz="2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การพัฒนาองค์การ</a:t>
            </a:r>
            <a:endParaRPr lang="th-TH" sz="20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Flowchart: Process 13"/>
          <p:cNvSpPr/>
          <p:nvPr/>
        </p:nvSpPr>
        <p:spPr>
          <a:xfrm>
            <a:off x="2946293" y="5446844"/>
            <a:ext cx="5784302" cy="934484"/>
          </a:xfrm>
          <a:prstGeom prst="flowChartProcess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thaiDist"/>
            <a:r>
              <a:rPr lang="th-TH" sz="18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การพัฒนาสมรรถนะองค์การ</a:t>
            </a:r>
          </a:p>
          <a:p>
            <a:pPr algn="thaiDist"/>
            <a:r>
              <a:rPr lang="th-TH" sz="18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ระดับคุณธรรมและความโปร่งใสการดำเนินงานของหน่วยงาน</a:t>
            </a:r>
            <a:endParaRPr lang="th-TH" sz="1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2293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endParaRPr lang="th-TH" sz="4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การประเมินส่วนราชการตามมาตรการ</a:t>
            </a:r>
            <a:r>
              <a:rPr lang="th-TH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ปรับปรุง</a:t>
            </a:r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ประสิทธิภาพ</a:t>
            </a:r>
          </a:p>
          <a:p>
            <a:pPr algn="ctr"/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ใน</a:t>
            </a:r>
            <a:r>
              <a:rPr lang="th-TH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การปฏิบัติ</a:t>
            </a:r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ราชการ ปี 2560</a:t>
            </a:r>
          </a:p>
          <a:p>
            <a:endParaRPr lang="th-TH" sz="3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Flowchart: Process 2"/>
          <p:cNvSpPr/>
          <p:nvPr/>
        </p:nvSpPr>
        <p:spPr>
          <a:xfrm>
            <a:off x="0" y="954107"/>
            <a:ext cx="2560320" cy="5903893"/>
          </a:xfrm>
          <a:prstGeom prst="flowChart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th-TH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1114" y="3167390"/>
            <a:ext cx="10580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ที่มา</a:t>
            </a:r>
            <a:endParaRPr lang="th-TH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Flowchart: Process 5"/>
          <p:cNvSpPr/>
          <p:nvPr/>
        </p:nvSpPr>
        <p:spPr>
          <a:xfrm>
            <a:off x="2560320" y="954107"/>
            <a:ext cx="6583680" cy="5903893"/>
          </a:xfrm>
          <a:prstGeom prst="flowChartProcess">
            <a:avLst/>
          </a:prstGeom>
          <a:solidFill>
            <a:srgbClr val="FFFF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TextBox 6"/>
          <p:cNvSpPr txBox="1"/>
          <p:nvPr/>
        </p:nvSpPr>
        <p:spPr>
          <a:xfrm>
            <a:off x="2730137" y="1058090"/>
            <a:ext cx="6217920" cy="70788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 </a:t>
            </a:r>
            <a:r>
              <a:rPr lang="th-TH" sz="2000" b="1" u="sng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2546-2558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ให้มีการประเมินผลการปฏิบัติราชการตามคำรับรองการปฏิบัติราชการ</a:t>
            </a:r>
            <a:endParaRPr lang="th-TH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38844" y="1955067"/>
            <a:ext cx="6217920" cy="163121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457200" indent="-457200">
              <a:buFont typeface="Wingdings 2" panose="05020102010507070707" pitchFamily="18" charset="2"/>
              <a:buChar char=""/>
            </a:pPr>
            <a:r>
              <a:rPr lang="th-TH" sz="2000" b="1" u="sng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2559</a:t>
            </a:r>
          </a:p>
          <a:p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	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 คำสั่ง หน.</a:t>
            </a:r>
            <a:r>
              <a:rPr lang="th-TH" sz="20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คสช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.ที่ 5/59 เรื่อง</a:t>
            </a:r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มาตรการปรับปรุงประสิทธิภาพในการปฏิบัติราชการ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 มติ ครม. 5 เม.ย.59 เห็นชอบรูปแบบการประเมิน</a:t>
            </a:r>
            <a:endParaRPr lang="th-TH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47551" y="3583569"/>
            <a:ext cx="6217920" cy="193899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2000" b="1" u="sng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วัตถุประสงค์ </a:t>
            </a:r>
          </a:p>
          <a:p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 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พัฒนาระบบการดำเนินงานของ สรก.ในการขับเคลื่อนงานสำคัญของรัฐบาล และการแก้ไขปัญหาและอำนวยความสะดวกให้ </a:t>
            </a:r>
            <a:r>
              <a:rPr lang="th-TH" sz="20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ปชช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 เพิ่มศักยภาพของ สรก.ในการสนับสนุนการพัฒนาประเทศ</a:t>
            </a:r>
            <a:endParaRPr lang="th-TH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" name="Picture 17" descr="Logo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6118225"/>
            <a:ext cx="18637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0565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endParaRPr lang="th-TH" sz="1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th-TH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เปรียบเทียบความแตกต่าง</a:t>
            </a:r>
          </a:p>
          <a:p>
            <a:endParaRPr lang="th-TH" sz="1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Flowchart: Process 2"/>
          <p:cNvSpPr/>
          <p:nvPr/>
        </p:nvSpPr>
        <p:spPr>
          <a:xfrm>
            <a:off x="65315" y="1016616"/>
            <a:ext cx="1449977" cy="444137"/>
          </a:xfrm>
          <a:prstGeom prst="flowChart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th-TH" sz="18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มิติ</a:t>
            </a:r>
            <a:endParaRPr lang="th-TH" sz="1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Flowchart: Process 10"/>
          <p:cNvSpPr/>
          <p:nvPr/>
        </p:nvSpPr>
        <p:spPr>
          <a:xfrm>
            <a:off x="1510939" y="996403"/>
            <a:ext cx="2812867" cy="444137"/>
          </a:xfrm>
          <a:prstGeom prst="flowChartProcess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th-TH" sz="18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ประเด็นการประเมิน</a:t>
            </a:r>
            <a:endParaRPr lang="th-TH" sz="1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Flowchart: Process 11"/>
          <p:cNvSpPr/>
          <p:nvPr/>
        </p:nvSpPr>
        <p:spPr>
          <a:xfrm>
            <a:off x="78378" y="533285"/>
            <a:ext cx="4245428" cy="444137"/>
          </a:xfrm>
          <a:prstGeom prst="flowChart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th-TH" sz="18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กรอบการประเมินตามคำรับรอง</a:t>
            </a:r>
            <a:endParaRPr lang="th-TH" sz="1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Flowchart: Process 12"/>
          <p:cNvSpPr/>
          <p:nvPr/>
        </p:nvSpPr>
        <p:spPr>
          <a:xfrm>
            <a:off x="78378" y="1473811"/>
            <a:ext cx="1449977" cy="1584964"/>
          </a:xfrm>
          <a:prstGeom prst="flowChart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th-TH" sz="18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ประสิทธิผล</a:t>
            </a:r>
            <a:endParaRPr lang="th-TH" sz="1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Flowchart: Process 13"/>
          <p:cNvSpPr/>
          <p:nvPr/>
        </p:nvSpPr>
        <p:spPr>
          <a:xfrm>
            <a:off x="1523999" y="1469455"/>
            <a:ext cx="2799807" cy="1584964"/>
          </a:xfrm>
          <a:prstGeom prst="flowChartProcess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thaiDist"/>
            <a:r>
              <a:rPr lang="th-TH" sz="1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มีตัวชี้วัดตามภารกิจหลักของกระทรวง</a:t>
            </a:r>
          </a:p>
          <a:p>
            <a:pPr algn="thaiDist"/>
            <a:r>
              <a:rPr lang="th-TH" sz="1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มีตัวชี้วัดระหว่างกระทรวง </a:t>
            </a:r>
            <a:r>
              <a:rPr lang="en-US" sz="1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(Joint KPIs)</a:t>
            </a:r>
          </a:p>
          <a:p>
            <a:pPr algn="thaiDist"/>
            <a:r>
              <a:rPr lang="en-US" sz="1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</a:t>
            </a:r>
            <a:r>
              <a:rPr lang="th-TH" sz="1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มีตัวชี้วัดร่วมระหว่างกระทรวงและจังหวัด </a:t>
            </a:r>
            <a:r>
              <a:rPr lang="en-US" sz="1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(Function-Area KPIs)</a:t>
            </a:r>
            <a:endParaRPr lang="th-TH" sz="1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Flowchart: Process 14"/>
          <p:cNvSpPr/>
          <p:nvPr/>
        </p:nvSpPr>
        <p:spPr>
          <a:xfrm>
            <a:off x="87085" y="3089260"/>
            <a:ext cx="1449977" cy="444137"/>
          </a:xfrm>
          <a:prstGeom prst="flowChart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th-TH" sz="18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คุณภาพ</a:t>
            </a:r>
            <a:endParaRPr lang="th-TH" sz="1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Flowchart: Process 15"/>
          <p:cNvSpPr/>
          <p:nvPr/>
        </p:nvSpPr>
        <p:spPr>
          <a:xfrm>
            <a:off x="1532709" y="3097960"/>
            <a:ext cx="2812867" cy="444137"/>
          </a:xfrm>
          <a:prstGeom prst="flowChartProcess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th-TH" sz="1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ความพึงพอใจของผู้รับบริการ</a:t>
            </a:r>
            <a:endParaRPr lang="th-TH" sz="1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Flowchart: Process 16"/>
          <p:cNvSpPr/>
          <p:nvPr/>
        </p:nvSpPr>
        <p:spPr>
          <a:xfrm>
            <a:off x="87085" y="3598703"/>
            <a:ext cx="1449977" cy="1319348"/>
          </a:xfrm>
          <a:prstGeom prst="flowChart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th-TH" sz="16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ประสิทธิภาพ</a:t>
            </a:r>
            <a:endParaRPr lang="th-TH" sz="16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Flowchart: Process 17"/>
          <p:cNvSpPr/>
          <p:nvPr/>
        </p:nvSpPr>
        <p:spPr>
          <a:xfrm>
            <a:off x="1532706" y="3607410"/>
            <a:ext cx="2799807" cy="1319348"/>
          </a:xfrm>
          <a:prstGeom prst="flowChartProcess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thaiDist"/>
            <a:r>
              <a:rPr lang="th-TH" sz="1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การเบิกจ่าย </a:t>
            </a:r>
            <a:r>
              <a:rPr lang="th-TH" sz="1400" b="1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งป</a:t>
            </a:r>
            <a:r>
              <a:rPr lang="th-TH" sz="1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ม.</a:t>
            </a:r>
          </a:p>
          <a:p>
            <a:pPr algn="thaiDist"/>
            <a:r>
              <a:rPr lang="th-TH" sz="1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การประหยัดพลังงาน</a:t>
            </a:r>
          </a:p>
          <a:p>
            <a:pPr algn="thaiDist"/>
            <a:r>
              <a:rPr lang="th-TH" sz="1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การประหยัดน้ำ</a:t>
            </a:r>
          </a:p>
          <a:p>
            <a:pPr algn="thaiDist"/>
            <a:r>
              <a:rPr lang="th-TH" sz="1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การพัฒนาประสิทธิภาพระบบสารสนเทศภาครัฐ</a:t>
            </a:r>
            <a:endParaRPr lang="th-TH" sz="1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" name="Flowchart: Process 18"/>
          <p:cNvSpPr/>
          <p:nvPr/>
        </p:nvSpPr>
        <p:spPr>
          <a:xfrm>
            <a:off x="108855" y="4992074"/>
            <a:ext cx="1449977" cy="718460"/>
          </a:xfrm>
          <a:prstGeom prst="flowChart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th-TH" sz="16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การพัฒนาองค์การ</a:t>
            </a:r>
            <a:endParaRPr lang="th-TH" sz="16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Flowchart: Process 19"/>
          <p:cNvSpPr/>
          <p:nvPr/>
        </p:nvSpPr>
        <p:spPr>
          <a:xfrm>
            <a:off x="1554476" y="4987718"/>
            <a:ext cx="2799807" cy="718460"/>
          </a:xfrm>
          <a:prstGeom prst="flowChartProcess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thaiDist"/>
            <a:r>
              <a:rPr lang="th-TH" sz="1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การพัฒนาสมรรถนะองค์การ</a:t>
            </a:r>
          </a:p>
          <a:p>
            <a:pPr algn="thaiDist"/>
            <a:r>
              <a:rPr lang="th-TH" sz="1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ระดับคุณธรรมและความโปร่งใสการดำเนินงานของหน่วยงาน</a:t>
            </a:r>
            <a:endParaRPr lang="th-TH" sz="1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Flowchart: Process 20"/>
          <p:cNvSpPr/>
          <p:nvPr/>
        </p:nvSpPr>
        <p:spPr>
          <a:xfrm>
            <a:off x="4593784" y="542944"/>
            <a:ext cx="4245428" cy="444137"/>
          </a:xfrm>
          <a:prstGeom prst="flowChartProcess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h-TH" sz="18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การประเมินตามมาตรการ </a:t>
            </a:r>
            <a:r>
              <a:rPr lang="th-TH" sz="1800" b="1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คสช</a:t>
            </a:r>
            <a:r>
              <a:rPr lang="th-TH" sz="18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th-TH" sz="1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" name="Flowchart: Process 21"/>
          <p:cNvSpPr/>
          <p:nvPr/>
        </p:nvSpPr>
        <p:spPr>
          <a:xfrm>
            <a:off x="4615554" y="1034981"/>
            <a:ext cx="4245428" cy="792496"/>
          </a:xfrm>
          <a:prstGeom prst="flowChart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</a:t>
            </a:r>
            <a:r>
              <a:rPr lang="th-TH" sz="1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ประสิทธิภาพในการดำเนินงานตามหลักภารกิจพื้นฐาน </a:t>
            </a:r>
            <a:r>
              <a:rPr lang="en-US" sz="1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(Functional Based</a:t>
            </a:r>
            <a:r>
              <a:rPr lang="en-US" sz="1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th-TH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3" name="Flowchart: Process 22"/>
          <p:cNvSpPr/>
          <p:nvPr/>
        </p:nvSpPr>
        <p:spPr>
          <a:xfrm>
            <a:off x="4632968" y="1864490"/>
            <a:ext cx="4245428" cy="796833"/>
          </a:xfrm>
          <a:prstGeom prst="flowChartProcess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</a:t>
            </a:r>
            <a:r>
              <a:rPr lang="th-TH" sz="1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ประสิทธิภาพในการดำเนินงานตามหลักยุทธศาสตร์ที่ได้รับมอบหมายเป็นพิเศษ </a:t>
            </a:r>
            <a:endParaRPr lang="en-US" sz="14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1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(Agenda Based</a:t>
            </a:r>
            <a:r>
              <a:rPr lang="en-US" sz="1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th-TH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4" name="Flowchart: Process 23"/>
          <p:cNvSpPr/>
          <p:nvPr/>
        </p:nvSpPr>
        <p:spPr>
          <a:xfrm>
            <a:off x="4624261" y="2698328"/>
            <a:ext cx="4245428" cy="827091"/>
          </a:xfrm>
          <a:prstGeom prst="flowChart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US" sz="1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h-TH" sz="1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ประสิทธิภาพในการดำเนินงานตามหลักภารกิจพื้นที่ </a:t>
            </a:r>
            <a:r>
              <a:rPr lang="en-US" sz="1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(Area Based</a:t>
            </a:r>
            <a:r>
              <a:rPr lang="en-US" sz="1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th-TH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Flowchart: Process 24"/>
          <p:cNvSpPr/>
          <p:nvPr/>
        </p:nvSpPr>
        <p:spPr>
          <a:xfrm>
            <a:off x="4632968" y="3573016"/>
            <a:ext cx="4245428" cy="833843"/>
          </a:xfrm>
          <a:prstGeom prst="flowChartProcess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</a:t>
            </a:r>
            <a:r>
              <a:rPr lang="th-TH" sz="1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ประสิทธิภาพในการบริหารจัดการและพัฒนานวัตกรรมและการให้บริการประชาชน</a:t>
            </a:r>
          </a:p>
          <a:p>
            <a:r>
              <a:rPr lang="en-US" sz="1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(Innovation Based</a:t>
            </a:r>
            <a:r>
              <a:rPr lang="en-US" sz="1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th-TH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Flowchart: Process 25"/>
          <p:cNvSpPr/>
          <p:nvPr/>
        </p:nvSpPr>
        <p:spPr>
          <a:xfrm>
            <a:off x="4632968" y="4491776"/>
            <a:ext cx="4245428" cy="737424"/>
          </a:xfrm>
          <a:prstGeom prst="flowChart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5.</a:t>
            </a:r>
            <a:r>
              <a:rPr lang="th-TH" sz="1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ศักยภาพในการเป็นส่วนราชการที่มีความสำคัญเชิงยุทธศาสตร์เพื่อการพัฒนาประเทศ </a:t>
            </a:r>
            <a:endParaRPr lang="en-US" sz="14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1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(Potential Based</a:t>
            </a:r>
            <a:r>
              <a:rPr lang="en-US" sz="1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th-TH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 rot="20450837">
            <a:off x="40788" y="554726"/>
            <a:ext cx="532928" cy="338554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h-TH" sz="1600" b="1" dirty="0" smtClean="0">
                <a:ln w="6600">
                  <a:solidFill>
                    <a:schemeClr val="accent2"/>
                  </a:solidFill>
                  <a:prstDash val="solid"/>
                </a:ln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เดิม</a:t>
            </a:r>
            <a:endParaRPr lang="en-US" sz="1600" b="1" dirty="0">
              <a:ln w="6600">
                <a:solidFill>
                  <a:schemeClr val="accent2"/>
                </a:solidFill>
                <a:prstDash val="solid"/>
              </a:ln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Explosion 1 27"/>
          <p:cNvSpPr/>
          <p:nvPr/>
        </p:nvSpPr>
        <p:spPr>
          <a:xfrm rot="20534366">
            <a:off x="4586588" y="452795"/>
            <a:ext cx="1005913" cy="681046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ใหม่</a:t>
            </a:r>
            <a:endParaRPr lang="th-TH" sz="14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" name="Flowchart: Process 29"/>
          <p:cNvSpPr/>
          <p:nvPr/>
        </p:nvSpPr>
        <p:spPr>
          <a:xfrm>
            <a:off x="4644008" y="5314117"/>
            <a:ext cx="4245428" cy="1427251"/>
          </a:xfrm>
          <a:prstGeom prst="flowChartProcess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1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สอดคล้องยุทธศาสตร์ชาติ / เป็น </a:t>
            </a:r>
            <a:r>
              <a:rPr lang="en-US" sz="1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TOP DOWN </a:t>
            </a:r>
            <a:r>
              <a:rPr lang="th-TH" sz="1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ไม่มีการ</a:t>
            </a:r>
            <a:r>
              <a:rPr lang="th-TH" sz="1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เจรจาต่อรอง </a:t>
            </a:r>
            <a:r>
              <a:rPr lang="th-TH" sz="1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 มีการบูรณาการของหน่วยงานกลาง / รายงานผ่านระบบ </a:t>
            </a:r>
            <a:r>
              <a:rPr lang="en-US" sz="1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Online / </a:t>
            </a:r>
            <a:r>
              <a:rPr lang="th-TH" sz="1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ประเมิน ปีละ 2 ครั้ง </a:t>
            </a:r>
            <a:r>
              <a:rPr lang="th-TH" sz="1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/เกณฑ์การวัด ผ่าน-ไม่ผ่าน </a:t>
            </a:r>
            <a:endParaRPr lang="th-TH" sz="1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1" name="Flowchart: Process 30"/>
          <p:cNvSpPr/>
          <p:nvPr/>
        </p:nvSpPr>
        <p:spPr>
          <a:xfrm>
            <a:off x="107504" y="5770365"/>
            <a:ext cx="4245428" cy="971003"/>
          </a:xfrm>
          <a:prstGeom prst="flowChartProcess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1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มีการเจรจา</a:t>
            </a:r>
            <a:r>
              <a:rPr lang="th-TH" sz="1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ต่อรอง / ประเมินปีละครั้ง / รายงาน</a:t>
            </a:r>
            <a:r>
              <a:rPr lang="th-TH" sz="1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โดยเอกสาร </a:t>
            </a:r>
            <a:r>
              <a:rPr lang="th-TH" sz="1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/เก</a:t>
            </a:r>
            <a:r>
              <a:rPr lang="th-TH" sz="1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ณ</a:t>
            </a:r>
            <a:r>
              <a:rPr lang="th-TH" sz="1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ฑ์การวัด 5 ระดับ (คะแนน)</a:t>
            </a:r>
            <a:endParaRPr lang="th-TH" sz="1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8297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43088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endParaRPr lang="th-TH" sz="2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การประเมินส่วนราชการตามมาตรการ</a:t>
            </a:r>
            <a:r>
              <a:rPr lang="th-TH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ปรับปรุงประสิทธิภาพในการปฏิบัติ</a:t>
            </a:r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ราชการ ปี 2560</a:t>
            </a:r>
          </a:p>
          <a:p>
            <a:pPr algn="ctr"/>
            <a:endParaRPr lang="th-TH" sz="1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8518838"/>
              </p:ext>
            </p:extLst>
          </p:nvPr>
        </p:nvGraphicFramePr>
        <p:xfrm>
          <a:off x="128788" y="746976"/>
          <a:ext cx="8822029" cy="61062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71039">
                  <a:extLst>
                    <a:ext uri="{9D8B030D-6E8A-4147-A177-3AD203B41FA5}">
                      <a16:colId xmlns:a16="http://schemas.microsoft.com/office/drawing/2014/main" xmlns="" val="783425080"/>
                    </a:ext>
                  </a:extLst>
                </a:gridCol>
                <a:gridCol w="4895231">
                  <a:extLst>
                    <a:ext uri="{9D8B030D-6E8A-4147-A177-3AD203B41FA5}">
                      <a16:colId xmlns:a16="http://schemas.microsoft.com/office/drawing/2014/main" xmlns="" val="1331951341"/>
                    </a:ext>
                  </a:extLst>
                </a:gridCol>
                <a:gridCol w="2155759">
                  <a:extLst>
                    <a:ext uri="{9D8B030D-6E8A-4147-A177-3AD203B41FA5}">
                      <a16:colId xmlns:a16="http://schemas.microsoft.com/office/drawing/2014/main" xmlns="" val="4278307438"/>
                    </a:ext>
                  </a:extLst>
                </a:gridCol>
              </a:tblGrid>
              <a:tr h="526382"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องค์ประกอบ</a:t>
                      </a:r>
                      <a:endParaRPr lang="th-TH" sz="18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ประเด็นการประเมิน</a:t>
                      </a:r>
                      <a:endParaRPr lang="th-TH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ตัวชี้วัดบังคับ</a:t>
                      </a:r>
                      <a:endParaRPr lang="th-TH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0878346"/>
                  </a:ext>
                </a:extLst>
              </a:tr>
              <a:tr h="1405448"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Functional    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Based</a:t>
                      </a:r>
                      <a:r>
                        <a:rPr lang="th-TH" sz="1800" b="1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1.การดำเนินงานตาม</a:t>
                      </a:r>
                      <a:r>
                        <a:rPr lang="th-TH" sz="1600" b="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ภารกิจ</a:t>
                      </a:r>
                    </a:p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b="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</a:t>
                      </a:r>
                      <a:r>
                        <a:rPr lang="th-TH" sz="16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การดำเนินงานตามกฎหมาย</a:t>
                      </a:r>
                      <a:endParaRPr lang="en-US" sz="1600" b="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3.การดำเนินงานตามนโยบายและแผนของรัฐบาล </a:t>
                      </a:r>
                      <a:endParaRPr lang="th-TH" sz="1600" b="0" dirty="0" smtClean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b="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และ</a:t>
                      </a:r>
                      <a:r>
                        <a:rPr lang="th-TH" sz="16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มติคณะรัฐมนตรี</a:t>
                      </a:r>
                      <a:endParaRPr lang="en-US" sz="1600" b="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4.การดำเนินงานตามแผนพัฒนา</a:t>
                      </a:r>
                      <a:r>
                        <a:rPr lang="th-TH" sz="1600" b="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เศรษฐกิจฯ</a:t>
                      </a:r>
                      <a:endParaRPr lang="en-US" sz="1400" b="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2915001"/>
                  </a:ext>
                </a:extLst>
              </a:tr>
              <a:tr h="1957588"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 Agenda </a:t>
                      </a:r>
                    </a:p>
                    <a:p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Based 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D5E9C9"/>
                    </a:solidFill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1.การดำเนินงานตามข้อสั่งการของนายกรัฐมนตรี</a:t>
                      </a:r>
                      <a:endParaRPr lang="en-US" sz="1600" b="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2.การดำเนินงานตามวาระการขับเคลื่อน</a:t>
                      </a:r>
                      <a:r>
                        <a:rPr lang="th-TH" sz="1600" b="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</a:t>
                      </a:r>
                    </a:p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b="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การ</a:t>
                      </a:r>
                      <a:r>
                        <a:rPr lang="th-TH" sz="16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ปฏิรูปประเทศ</a:t>
                      </a:r>
                      <a:endParaRPr lang="en-US" sz="1600" b="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3.การแก้ไขปัญหาสำคัญเฉพาะเรื่องหรือภารกิจที่</a:t>
                      </a:r>
                      <a:r>
                        <a:rPr lang="th-TH" sz="1600" b="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ได้รับ </a:t>
                      </a:r>
                    </a:p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b="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มอบหมาย</a:t>
                      </a:r>
                      <a:r>
                        <a:rPr lang="th-TH" sz="16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พิเศษจากนายกรัฐมนตรี/รองนายกรัฐมนตรี</a:t>
                      </a:r>
                      <a:r>
                        <a:rPr lang="th-TH" sz="1600" b="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/ </a:t>
                      </a:r>
                    </a:p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b="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รัฐมนตรี</a:t>
                      </a:r>
                      <a:r>
                        <a:rPr lang="th-TH" sz="16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ที่กำกับและ</a:t>
                      </a:r>
                      <a:r>
                        <a:rPr lang="th-TH" sz="1600" b="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ติดตาม</a:t>
                      </a:r>
                      <a:r>
                        <a:rPr lang="th-TH" sz="16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การปฏิบัติราชการ</a:t>
                      </a:r>
                      <a:endParaRPr lang="en-US" sz="1600" b="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b="0" dirty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4.การสร้างความรับรู้และความเข้าใจแก่</a:t>
                      </a:r>
                      <a:r>
                        <a:rPr lang="th-TH" sz="1600" b="0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ประชาชน (บังคับ)</a:t>
                      </a:r>
                      <a:endParaRPr lang="en-US" sz="1600" b="0" dirty="0" smtClean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rgbClr val="D5E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-การสร้างความรับรู้และความเข้าใจแก่ประชาชน</a:t>
                      </a:r>
                      <a:endParaRPr lang="en-US" sz="1800" dirty="0" smtClean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endParaRPr lang="th-TH" dirty="0"/>
                    </a:p>
                  </a:txBody>
                  <a:tcPr>
                    <a:solidFill>
                      <a:srgbClr val="D5E9C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40444820"/>
                  </a:ext>
                </a:extLst>
              </a:tr>
              <a:tr h="831821">
                <a:tc>
                  <a:txBody>
                    <a:bodyPr/>
                    <a:lstStyle/>
                    <a:p>
                      <a:r>
                        <a:rPr lang="th-TH" sz="1800" b="1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 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Area Based</a:t>
                      </a:r>
                      <a:r>
                        <a:rPr lang="th-TH" sz="1800" b="1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16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1.การดำเนินงานตามภารกิจในพื้นที่/ท้องถิ่น ภูมิภาค </a:t>
                      </a:r>
                    </a:p>
                    <a:p>
                      <a:r>
                        <a:rPr lang="th-TH" sz="16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จังหวัด กลุ่มจังหวัด</a:t>
                      </a:r>
                      <a:endParaRPr lang="en-US" sz="1600" b="0" kern="12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16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2.การบูรณาการระบบการปฏิบัติงานร่วมกันหลายหน่วยงาน</a:t>
                      </a:r>
                    </a:p>
                    <a:p>
                      <a:r>
                        <a:rPr lang="th-TH" sz="16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ที่มีภารกิจร่วมกันในพื้นที่</a:t>
                      </a:r>
                      <a:endParaRPr lang="en-US" sz="1600" b="0" kern="12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16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3.การบูรณาการการทำงานร่วมกันระหว่างกระทรวง/</a:t>
                      </a:r>
                    </a:p>
                    <a:p>
                      <a:r>
                        <a:rPr lang="th-TH" sz="16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หน่วยงาน/จังหวัด</a:t>
                      </a:r>
                      <a:endParaRPr lang="en-US" sz="1600" b="0" kern="12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16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4.การดำเนินงานตามนโยบายประชารัฐ</a:t>
                      </a:r>
                      <a:endParaRPr lang="en-US" sz="1600" b="0" kern="12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-ไม่มีการประเมิน-</a:t>
                      </a:r>
                      <a:endParaRPr lang="th-TH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123491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3407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2772269"/>
              </p:ext>
            </p:extLst>
          </p:nvPr>
        </p:nvGraphicFramePr>
        <p:xfrm>
          <a:off x="289774" y="901522"/>
          <a:ext cx="8564451" cy="42514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19330">
                  <a:extLst>
                    <a:ext uri="{9D8B030D-6E8A-4147-A177-3AD203B41FA5}">
                      <a16:colId xmlns:a16="http://schemas.microsoft.com/office/drawing/2014/main" xmlns="" val="783425080"/>
                    </a:ext>
                  </a:extLst>
                </a:gridCol>
                <a:gridCol w="4752304">
                  <a:extLst>
                    <a:ext uri="{9D8B030D-6E8A-4147-A177-3AD203B41FA5}">
                      <a16:colId xmlns:a16="http://schemas.microsoft.com/office/drawing/2014/main" xmlns="" val="1331951341"/>
                    </a:ext>
                  </a:extLst>
                </a:gridCol>
                <a:gridCol w="2092817">
                  <a:extLst>
                    <a:ext uri="{9D8B030D-6E8A-4147-A177-3AD203B41FA5}">
                      <a16:colId xmlns:a16="http://schemas.microsoft.com/office/drawing/2014/main" xmlns="" val="4278307438"/>
                    </a:ext>
                  </a:extLst>
                </a:gridCol>
              </a:tblGrid>
              <a:tr h="526382"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องค์ประกอบ</a:t>
                      </a:r>
                      <a:endParaRPr lang="th-TH" sz="18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ประเด็นการประเมิน</a:t>
                      </a:r>
                      <a:endParaRPr lang="th-TH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ตัวชี้วัดบังคับ</a:t>
                      </a:r>
                      <a:endParaRPr lang="th-TH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0878346"/>
                  </a:ext>
                </a:extLst>
              </a:tr>
              <a:tr h="831821">
                <a:tc>
                  <a:txBody>
                    <a:bodyPr/>
                    <a:lstStyle/>
                    <a:p>
                      <a:r>
                        <a:rPr lang="th-TH" sz="1600" b="1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 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Innovation</a:t>
                      </a:r>
                      <a:r>
                        <a:rPr lang="th-TH" sz="1800" b="1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</a:t>
                      </a:r>
                    </a:p>
                    <a:p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Based 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1.ข้อเสนอการพัฒนาขีดความสามารถของหน่วยงาน</a:t>
                      </a:r>
                      <a:endParaRPr lang="en-US" sz="16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</a:t>
                      </a:r>
                      <a:r>
                        <a:rPr lang="th-TH" sz="16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การบริหารจัดการและพัฒนานวัตกรรมในการ</a:t>
                      </a:r>
                      <a:r>
                        <a:rPr lang="th-TH" sz="16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ให้บริการ</a:t>
                      </a:r>
                    </a:p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ประชาชน</a:t>
                      </a:r>
                      <a:r>
                        <a:rPr lang="th-TH" sz="16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หรือหน่วยงานของรัฐ</a:t>
                      </a:r>
                      <a:endParaRPr lang="en-US" sz="16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</a:t>
                      </a:r>
                      <a:r>
                        <a:rPr lang="th-TH" sz="1600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การจัด</a:t>
                      </a:r>
                      <a:r>
                        <a:rPr lang="th-TH" sz="16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การข้อร้องเรียนหรือเรื่องราวร้องทุกข์ (ถ้ามี)</a:t>
                      </a:r>
                      <a:endParaRPr lang="en-US" sz="16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4.ประสิทธิภาพการเบิกจ่ายงบประมาณ </a:t>
                      </a:r>
                      <a:r>
                        <a:rPr lang="th-TH" sz="1600" b="1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(บังคับ)</a:t>
                      </a:r>
                    </a:p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-ประสิทธิภาพ</a:t>
                      </a:r>
                    </a:p>
                    <a:p>
                      <a:r>
                        <a:rPr lang="th-TH" sz="1800" b="1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การเบิกจ่ายงบประมาณ </a:t>
                      </a:r>
                      <a:endParaRPr lang="th-TH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02707079"/>
                  </a:ext>
                </a:extLst>
              </a:tr>
              <a:tr h="831821"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</a:t>
                      </a:r>
                      <a:r>
                        <a:rPr lang="th-TH" sz="1800" b="1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Potential    </a:t>
                      </a:r>
                    </a:p>
                    <a:p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Based</a:t>
                      </a:r>
                      <a:r>
                        <a:rPr lang="th-TH" sz="1800" b="1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th-TH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</a:t>
                      </a:r>
                      <a:r>
                        <a:rPr lang="th-TH" sz="1600" b="1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การจัด</a:t>
                      </a:r>
                      <a:r>
                        <a:rPr lang="th-TH" sz="16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ทำและดำเนินการตามแผนการขับเคลื่อน ยุทธศาสตร์ชาติ (บังคับ)</a:t>
                      </a:r>
                      <a:endParaRPr lang="en-US" sz="16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16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</a:t>
                      </a:r>
                      <a:r>
                        <a:rPr lang="th-TH" sz="160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1) </a:t>
                      </a:r>
                      <a:r>
                        <a:rPr lang="th-TH" sz="1600" kern="1200" dirty="0" err="1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การจัด</a:t>
                      </a:r>
                      <a:r>
                        <a:rPr lang="th-TH" sz="160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ทำแผนการขับเคลื่อนยุทธศาสตร์ชาติ ตามภารกิจ/บทบาท ของส่วนราชการ</a:t>
                      </a:r>
                      <a:endParaRPr lang="en-US" sz="1600" kern="12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160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2) ผลงานที่เกิดขึ้นจริงในแต่ละไตรมาส รวมทั้งผลการประเมินจากองค์กรภายในหรือภายนอกประเทศ </a:t>
                      </a:r>
                    </a:p>
                    <a:p>
                      <a:endParaRPr lang="en-US" sz="16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</a:t>
                      </a:r>
                      <a:r>
                        <a:rPr lang="th-TH" sz="1800" b="1" dirty="0" err="1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การจัด</a:t>
                      </a:r>
                      <a:r>
                        <a:rPr lang="th-TH" sz="1800" b="1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ทำและดำเนินการตามแผนการขับเคลื่อน ยุทธศาสตร์ชาติ </a:t>
                      </a:r>
                      <a:endParaRPr lang="th-TH" sz="1800" dirty="0">
                        <a:solidFill>
                          <a:srgbClr val="FF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05481034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0" y="0"/>
            <a:ext cx="9144000" cy="43088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endParaRPr lang="th-TH" sz="2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การประเมินส่วนราชการตามมาตรการ</a:t>
            </a:r>
            <a:r>
              <a:rPr lang="th-TH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ปรับปรุงประสิทธิภาพในการปฏิบัติ</a:t>
            </a:r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ราชการ ปี 2560</a:t>
            </a:r>
          </a:p>
          <a:p>
            <a:pPr algn="ctr"/>
            <a:endParaRPr lang="th-TH" sz="1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17" descr="Logo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6118225"/>
            <a:ext cx="18637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660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0" y="2"/>
          <a:ext cx="9143999" cy="69690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50707">
                  <a:extLst>
                    <a:ext uri="{9D8B030D-6E8A-4147-A177-3AD203B41FA5}">
                      <a16:colId xmlns:a16="http://schemas.microsoft.com/office/drawing/2014/main" xmlns="" val="2281000514"/>
                    </a:ext>
                  </a:extLst>
                </a:gridCol>
                <a:gridCol w="7193292">
                  <a:extLst>
                    <a:ext uri="{9D8B030D-6E8A-4147-A177-3AD203B41FA5}">
                      <a16:colId xmlns:a16="http://schemas.microsoft.com/office/drawing/2014/main" xmlns="" val="1625484578"/>
                    </a:ext>
                  </a:extLst>
                </a:gridCol>
              </a:tblGrid>
              <a:tr h="4471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ระดับการประเมิน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สรุปผล</a:t>
                      </a:r>
                      <a:r>
                        <a:rPr lang="th-TH" sz="20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การประเมิน/เกณฑ์การประเมิน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91408717"/>
                  </a:ext>
                </a:extLst>
              </a:tr>
              <a:tr h="3150096"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r>
                        <a:rPr lang="th-TH" sz="18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 ส่วนราชการ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thaiDi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"/>
                        <a:tabLst>
                          <a:tab pos="1350645" algn="l"/>
                        </a:tabLst>
                      </a:pPr>
                      <a:endParaRPr lang="th-TH" sz="1800" b="1" u="sng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85750" indent="-285750" algn="thaiDist">
                        <a:lnSpc>
                          <a:spcPct val="107000"/>
                        </a:lnSpc>
                        <a:spcAft>
                          <a:spcPts val="1200"/>
                        </a:spcAft>
                        <a:buFont typeface="Wingdings" panose="05000000000000000000" pitchFamily="2" charset="2"/>
                        <a:buChar char=""/>
                        <a:tabLst>
                          <a:tab pos="1350645" algn="l"/>
                        </a:tabLst>
                      </a:pPr>
                      <a:r>
                        <a:rPr lang="th-TH" sz="1800" b="1" u="sng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</a:t>
                      </a:r>
                      <a:r>
                        <a:rPr lang="th-TH" sz="1800" b="1" u="sng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คุณภาพ </a:t>
                      </a:r>
                      <a:r>
                        <a:rPr lang="th-TH" sz="18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หมายถึง เป็นส่วนราชการที่มีผลการดำเนินงานอยู่ในระดับสูงกว่าเป้าหมายทุกองค์ประกอบที่</a:t>
                      </a:r>
                      <a:r>
                        <a:rPr lang="th-TH" sz="1800" b="1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ประเมิน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85750" indent="-285750" algn="thaiDist">
                        <a:lnSpc>
                          <a:spcPct val="107000"/>
                        </a:lnSpc>
                        <a:spcAft>
                          <a:spcPts val="1200"/>
                        </a:spcAft>
                        <a:buFont typeface="Wingdings" panose="05000000000000000000" pitchFamily="2" charset="2"/>
                        <a:buChar char=""/>
                        <a:tabLst>
                          <a:tab pos="1350645" algn="l"/>
                        </a:tabLst>
                      </a:pPr>
                      <a:r>
                        <a:rPr lang="th-TH" sz="1800" b="1" u="sng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</a:t>
                      </a:r>
                      <a:r>
                        <a:rPr lang="th-TH" sz="1800" b="1" u="sng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มาตรฐาน </a:t>
                      </a:r>
                      <a:r>
                        <a:rPr lang="th-TH" sz="18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หมายถึง เป็นส่วนราชการที่มีผลการดำเนินงานอยู่ในระดับสูงกว่าเป้าหมายไม่ครบทุกองค์ประกอบที่ประเมิน แต่ไม่มีองค์ประกอบใดองค์ประกอบหนึ่งได้รับการประเมินในระดับต่ำกว่า</a:t>
                      </a:r>
                      <a:r>
                        <a:rPr lang="th-TH" sz="1800" b="1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เป้าหมาย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350645" algn="l"/>
                        </a:tabLs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sym typeface="Wingdings" panose="05000000000000000000" pitchFamily="2" charset="2"/>
                        </a:rPr>
                        <a:t></a:t>
                      </a:r>
                      <a:r>
                        <a:rPr lang="th-TH" sz="18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800" b="1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800" b="1" u="sng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</a:t>
                      </a:r>
                      <a:r>
                        <a:rPr lang="th-TH" sz="1800" b="1" u="sng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ต้องปรับปรุง</a:t>
                      </a:r>
                      <a:r>
                        <a:rPr lang="th-TH" sz="1800" b="1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หมายถึง เป็นส่วนราชการที่มีผลการดำเนินงานอยู่ในระดับต่ำกว่าเป้าหมายในองค์ประกอบใดองค์ประกอบหนึ่ง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25259086"/>
                  </a:ext>
                </a:extLst>
              </a:tr>
              <a:tr h="1848980">
                <a:tc>
                  <a:txBody>
                    <a:bodyPr/>
                    <a:lstStyle/>
                    <a:p>
                      <a:pPr marL="0" marR="0" lvl="0" indent="0" algn="thaiDi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 องค์ประกอบ</a:t>
                      </a:r>
                      <a:endParaRPr lang="en-US" sz="1600" b="1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thaiDi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"/>
                      </a:pPr>
                      <a:endParaRPr lang="th-TH" sz="1600" b="1" u="sng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85750" indent="-285750" algn="thaiDist">
                        <a:lnSpc>
                          <a:spcPct val="107000"/>
                        </a:lnSpc>
                        <a:spcAft>
                          <a:spcPts val="1200"/>
                        </a:spcAft>
                        <a:buFont typeface="Wingdings" panose="05000000000000000000" pitchFamily="2" charset="2"/>
                        <a:buChar char=""/>
                      </a:pPr>
                      <a:r>
                        <a:rPr lang="th-TH" sz="1600" b="1" u="sng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สูงกว่าเป้าหมาย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หมายถึง มีผลคะแนนสูงกว่าร้อยละ 67</a:t>
                      </a:r>
                      <a:endParaRPr lang="en-US" sz="1600" b="1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85750" indent="-285750" algn="thaiDist">
                        <a:lnSpc>
                          <a:spcPct val="107000"/>
                        </a:lnSpc>
                        <a:spcAft>
                          <a:spcPts val="1200"/>
                        </a:spcAft>
                        <a:buFont typeface="Wingdings" panose="05000000000000000000" pitchFamily="2" charset="2"/>
                        <a:buChar char=""/>
                        <a:tabLst>
                          <a:tab pos="1350645" algn="l"/>
                        </a:tabLst>
                      </a:pPr>
                      <a:r>
                        <a:rPr lang="th-TH" sz="1600" b="1" u="sng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เป็นไปตามเป้าหมาย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หมายถึง มีผลคะแนนอยู่ระหว่างร้อยละ 50 – 67</a:t>
                      </a:r>
                      <a:endParaRPr lang="en-US" sz="1600" b="1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350645" algn="l"/>
                        </a:tabLst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sym typeface="Wingdings" panose="05000000000000000000" pitchFamily="2" charset="2"/>
                        </a:rPr>
                        <a:t>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</a:t>
                      </a:r>
                      <a:r>
                        <a:rPr lang="th-TH" sz="1600" b="1" u="sng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ต่ำกว่าเป้าหมาย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หมายถึง มีผลคะแนนต่ำกว่าร้อยละ 50</a:t>
                      </a:r>
                    </a:p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350645" algn="l"/>
                        </a:tabLst>
                      </a:pP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0083348"/>
                  </a:ext>
                </a:extLst>
              </a:tr>
              <a:tr h="1317657">
                <a:tc>
                  <a:txBody>
                    <a:bodyPr/>
                    <a:lstStyle/>
                    <a:p>
                      <a:pPr marL="0" marR="0" lvl="0" indent="0" algn="thaiDi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 ตัวชี้วัด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85750" indent="-285750" algn="thaiDi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"/>
                        <a:tabLst>
                          <a:tab pos="1710690" algn="l"/>
                        </a:tabLst>
                      </a:pPr>
                      <a:endParaRPr lang="th-TH" sz="1600" b="1" u="sng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85750" indent="-285750" algn="thaiDist">
                        <a:lnSpc>
                          <a:spcPct val="107000"/>
                        </a:lnSpc>
                        <a:spcAft>
                          <a:spcPts val="1200"/>
                        </a:spcAft>
                        <a:buFont typeface="Wingdings" panose="05000000000000000000" pitchFamily="2" charset="2"/>
                        <a:buChar char=""/>
                        <a:tabLst>
                          <a:tab pos="1710690" algn="l"/>
                        </a:tabLst>
                      </a:pPr>
                      <a:r>
                        <a:rPr lang="th-TH" sz="1600" b="1" u="sng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ผ่าน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หมายถึง ผลการดำเนินงานเป็นไปตามเป้าหมาย หรือสูงกว่าเป้าหมายที่ตั้งไว้</a:t>
                      </a:r>
                      <a:endParaRPr lang="en-US" sz="1600" b="1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710690" algn="l"/>
                        </a:tabLst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sym typeface="Wingdings" panose="05000000000000000000" pitchFamily="2" charset="2"/>
                        </a:rPr>
                        <a:t>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1600" b="1" u="sng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ไม่ผ่าน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หมายถึง ผลการดำเนินงานต่ำกว่าเป้าหมายที่ตั้งไว้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7203607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5309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own Arrow Callout 2"/>
          <p:cNvSpPr/>
          <p:nvPr/>
        </p:nvSpPr>
        <p:spPr>
          <a:xfrm>
            <a:off x="840466" y="548680"/>
            <a:ext cx="7392474" cy="1751527"/>
          </a:xfrm>
          <a:prstGeom prst="downArrowCallout">
            <a:avLst/>
          </a:prstGeom>
          <a:gradFill flip="none" rotWithShape="1">
            <a:gsLst>
              <a:gs pos="0">
                <a:srgbClr val="92D050">
                  <a:shade val="30000"/>
                  <a:satMod val="115000"/>
                </a:srgbClr>
              </a:gs>
              <a:gs pos="50000">
                <a:srgbClr val="92D050">
                  <a:shade val="67500"/>
                  <a:satMod val="115000"/>
                </a:srgbClr>
              </a:gs>
              <a:gs pos="100000">
                <a:srgbClr val="92D050">
                  <a:shade val="100000"/>
                  <a:satMod val="115000"/>
                </a:srgbClr>
              </a:gs>
            </a:gsLst>
            <a:lin ang="18900000" scaled="1"/>
            <a:tileRect/>
          </a:gra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รอบการประเมิน</a:t>
            </a:r>
            <a:endParaRPr lang="th-TH" sz="4000" b="1" dirty="0">
              <a:ln w="10160">
                <a:solidFill>
                  <a:schemeClr val="accent5"/>
                </a:solidFill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827584" y="3619426"/>
            <a:ext cx="3438659" cy="2266682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ประเมิน</a:t>
            </a:r>
            <a:r>
              <a:rPr lang="th-TH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จาก</a:t>
            </a:r>
          </a:p>
          <a:p>
            <a:pPr algn="ctr"/>
            <a:r>
              <a:rPr lang="th-TH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ผล</a:t>
            </a:r>
            <a:r>
              <a:rPr lang="th-TH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การดำเนินงาน </a:t>
            </a:r>
            <a:endParaRPr lang="th-TH" b="1" dirty="0" smtClean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th-TH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ณ </a:t>
            </a:r>
            <a:r>
              <a:rPr lang="th-TH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วันที่ 28 ก.พ. </a:t>
            </a:r>
            <a:r>
              <a:rPr lang="th-TH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60  </a:t>
            </a:r>
            <a:endParaRPr lang="th-TH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827584" y="2511845"/>
            <a:ext cx="3438659" cy="1107581"/>
          </a:xfrm>
          <a:prstGeom prst="roundRect">
            <a:avLst>
              <a:gd name="adj" fmla="val 0"/>
            </a:avLst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th-TH" b="1" u="sng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รอบที่ 1</a:t>
            </a:r>
          </a:p>
          <a:p>
            <a:pPr algn="ctr">
              <a:lnSpc>
                <a:spcPct val="150000"/>
              </a:lnSpc>
            </a:pPr>
            <a:r>
              <a:rPr lang="th-TH" sz="2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(ต.ค. 59 – มี.ค. 60)</a:t>
            </a:r>
            <a:endParaRPr lang="th-TH" sz="22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4817890" y="3619426"/>
            <a:ext cx="3438659" cy="2266682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ประเมิน</a:t>
            </a:r>
            <a:r>
              <a:rPr lang="th-TH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จาก</a:t>
            </a:r>
          </a:p>
          <a:p>
            <a:pPr algn="ctr"/>
            <a:r>
              <a:rPr lang="th-TH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ผล</a:t>
            </a:r>
            <a:r>
              <a:rPr lang="th-TH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การดำเนินงาน </a:t>
            </a:r>
            <a:endParaRPr lang="th-TH" b="1" dirty="0" smtClean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th-TH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ณ </a:t>
            </a:r>
            <a:r>
              <a:rPr lang="th-TH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วันที่ </a:t>
            </a:r>
            <a:r>
              <a:rPr lang="th-TH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31 ก.ค. 60  </a:t>
            </a:r>
            <a:endParaRPr lang="th-TH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4817890" y="2511845"/>
            <a:ext cx="3438659" cy="1107581"/>
          </a:xfrm>
          <a:prstGeom prst="roundRect">
            <a:avLst>
              <a:gd name="adj" fmla="val 0"/>
            </a:avLst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th-TH" b="1" u="sng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รอบที่ 2</a:t>
            </a:r>
          </a:p>
          <a:p>
            <a:pPr algn="ctr">
              <a:lnSpc>
                <a:spcPct val="150000"/>
              </a:lnSpc>
            </a:pPr>
            <a:r>
              <a:rPr lang="th-TH" sz="2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(เม.ย. 60 – ก.ย. 60)</a:t>
            </a:r>
            <a:endParaRPr lang="th-TH" sz="22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Picture 17" descr="Logo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6118225"/>
            <a:ext cx="18637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391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ไดอะแกรม 1"/>
          <p:cNvGraphicFramePr/>
          <p:nvPr/>
        </p:nvGraphicFramePr>
        <p:xfrm>
          <a:off x="1285852" y="1928802"/>
          <a:ext cx="6500858" cy="43339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แผนผังลําดับงาน: กระบวนการสำรอง 4"/>
          <p:cNvSpPr/>
          <p:nvPr/>
        </p:nvSpPr>
        <p:spPr>
          <a:xfrm>
            <a:off x="2214563" y="260648"/>
            <a:ext cx="4714875" cy="714375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b="1" dirty="0">
                <a:latin typeface="Tahoma" pitchFamily="34" charset="0"/>
                <a:cs typeface="Tahoma" pitchFamily="34" charset="0"/>
              </a:rPr>
              <a:t>ระบบการบริหารผลงาน</a:t>
            </a:r>
          </a:p>
        </p:txBody>
      </p:sp>
      <p:sp>
        <p:nvSpPr>
          <p:cNvPr id="6" name="คำบรรยายภาพแบบสี่เหลี่ยม 5"/>
          <p:cNvSpPr/>
          <p:nvPr/>
        </p:nvSpPr>
        <p:spPr>
          <a:xfrm>
            <a:off x="5643563" y="1428750"/>
            <a:ext cx="3286125" cy="1000125"/>
          </a:xfrm>
          <a:prstGeom prst="wedgeRectCallout">
            <a:avLst>
              <a:gd name="adj1" fmla="val -64143"/>
              <a:gd name="adj2" fmla="val 4967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1600" b="1" dirty="0">
                <a:latin typeface="Tahoma" pitchFamily="34" charset="0"/>
                <a:cs typeface="Tahoma" pitchFamily="34" charset="0"/>
              </a:rPr>
              <a:t>กำหนดตัวชี้วัด ค่าเป้าหมาย</a:t>
            </a:r>
          </a:p>
          <a:p>
            <a:pPr>
              <a:defRPr/>
            </a:pPr>
            <a:r>
              <a:rPr lang="th-TH" sz="1600" b="1" dirty="0">
                <a:latin typeface="Tahoma" pitchFamily="34" charset="0"/>
                <a:cs typeface="Tahoma" pitchFamily="34" charset="0"/>
              </a:rPr>
              <a:t>จัดทำข้อตกลงกับผู้บังคับบัญชา</a:t>
            </a:r>
          </a:p>
          <a:p>
            <a:pPr>
              <a:defRPr/>
            </a:pPr>
            <a:r>
              <a:rPr lang="th-TH" sz="1600" b="1" dirty="0">
                <a:latin typeface="Tahoma" pitchFamily="34" charset="0"/>
                <a:cs typeface="Tahoma" pitchFamily="34" charset="0"/>
              </a:rPr>
              <a:t>ณ ต้นรอบการประเมิน</a:t>
            </a:r>
          </a:p>
        </p:txBody>
      </p:sp>
      <p:sp>
        <p:nvSpPr>
          <p:cNvPr id="8" name="คำบรรยายภาพแบบสี่เหลี่ยม 7"/>
          <p:cNvSpPr/>
          <p:nvPr/>
        </p:nvSpPr>
        <p:spPr>
          <a:xfrm>
            <a:off x="7000875" y="2643188"/>
            <a:ext cx="2117725" cy="1714500"/>
          </a:xfrm>
          <a:prstGeom prst="wedgeRectCallout">
            <a:avLst>
              <a:gd name="adj1" fmla="val -69592"/>
              <a:gd name="adj2" fmla="val -10711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1600" b="1" dirty="0">
                <a:latin typeface="Tahoma" pitchFamily="34" charset="0"/>
                <a:cs typeface="Tahoma" pitchFamily="34" charset="0"/>
              </a:rPr>
              <a:t>1. ผู้บังคับบัญชากำกับ ติดตาม ดูแลการทำงาน</a:t>
            </a:r>
          </a:p>
          <a:p>
            <a:pPr>
              <a:defRPr/>
            </a:pPr>
            <a:r>
              <a:rPr lang="th-TH" sz="1600" b="1" dirty="0">
                <a:latin typeface="Tahoma" pitchFamily="34" charset="0"/>
                <a:cs typeface="Tahoma" pitchFamily="34" charset="0"/>
              </a:rPr>
              <a:t>2. ผู้ใต้บังคับบัญชารายงานผลการดำเนินงาน</a:t>
            </a:r>
          </a:p>
        </p:txBody>
      </p:sp>
      <p:sp>
        <p:nvSpPr>
          <p:cNvPr id="9" name="คำบรรยายภาพแบบสี่เหลี่ยม 8"/>
          <p:cNvSpPr/>
          <p:nvPr/>
        </p:nvSpPr>
        <p:spPr>
          <a:xfrm>
            <a:off x="6715125" y="4929188"/>
            <a:ext cx="2344738" cy="1714500"/>
          </a:xfrm>
          <a:prstGeom prst="wedgeRectCallout">
            <a:avLst>
              <a:gd name="adj1" fmla="val -75222"/>
              <a:gd name="adj2" fmla="val -14751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1600" b="1" dirty="0">
                <a:latin typeface="Tahoma" pitchFamily="34" charset="0"/>
                <a:cs typeface="Tahoma" pitchFamily="34" charset="0"/>
              </a:rPr>
              <a:t>1. ผู้บังคับบัญชาให้คำปรึกษา สอนแนะงาน</a:t>
            </a:r>
          </a:p>
          <a:p>
            <a:pPr>
              <a:defRPr/>
            </a:pPr>
            <a:r>
              <a:rPr lang="th-TH" sz="1600" b="1" dirty="0">
                <a:latin typeface="Tahoma" pitchFamily="34" charset="0"/>
                <a:cs typeface="Tahoma" pitchFamily="34" charset="0"/>
              </a:rPr>
              <a:t>2. ผู้ใต้บังคับบัญชาเรียนรู้และพัฒนาตนเอง พัฒนางาน</a:t>
            </a:r>
          </a:p>
        </p:txBody>
      </p:sp>
      <p:sp>
        <p:nvSpPr>
          <p:cNvPr id="10" name="คำบรรยายภาพแบบสี่เหลี่ยม 9"/>
          <p:cNvSpPr/>
          <p:nvPr/>
        </p:nvSpPr>
        <p:spPr>
          <a:xfrm>
            <a:off x="44450" y="4733925"/>
            <a:ext cx="2478088" cy="2052638"/>
          </a:xfrm>
          <a:prstGeom prst="wedgeRectCallout">
            <a:avLst>
              <a:gd name="adj1" fmla="val 64550"/>
              <a:gd name="adj2" fmla="val -106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1600" b="1" dirty="0">
                <a:latin typeface="Tahoma" pitchFamily="34" charset="0"/>
                <a:cs typeface="Tahoma" pitchFamily="34" charset="0"/>
              </a:rPr>
              <a:t>1. ผู้ใต้บังคับบัญชารายงานผลการดำเนินงาน ประเมินตนเอง</a:t>
            </a:r>
          </a:p>
          <a:p>
            <a:pPr>
              <a:defRPr/>
            </a:pPr>
            <a:r>
              <a:rPr lang="th-TH" sz="1600" b="1" dirty="0">
                <a:latin typeface="Tahoma" pitchFamily="34" charset="0"/>
                <a:cs typeface="Tahoma" pitchFamily="34" charset="0"/>
              </a:rPr>
              <a:t>2. ผู้บังคับบัญชาพิจารณาประเมินตามผลงานที่ทำได้จริงเทียบกับข้อตกลงที่จัดทำ ณ ต้นรอบการประเมิน</a:t>
            </a:r>
          </a:p>
        </p:txBody>
      </p:sp>
      <p:sp>
        <p:nvSpPr>
          <p:cNvPr id="11" name="คำบรรยายภาพแบบสี่เหลี่ยม 10"/>
          <p:cNvSpPr/>
          <p:nvPr/>
        </p:nvSpPr>
        <p:spPr>
          <a:xfrm>
            <a:off x="92075" y="1357313"/>
            <a:ext cx="2193925" cy="2087562"/>
          </a:xfrm>
          <a:prstGeom prst="wedgeRectCallout">
            <a:avLst>
              <a:gd name="adj1" fmla="val 64666"/>
              <a:gd name="adj2" fmla="val 38178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h-TH" sz="1600" b="1" dirty="0">
                <a:latin typeface="Tahoma" pitchFamily="34" charset="0"/>
                <a:cs typeface="Tahoma" pitchFamily="34" charset="0"/>
              </a:rPr>
              <a:t>1. เลื่อนเงินเดือน</a:t>
            </a:r>
          </a:p>
          <a:p>
            <a:pPr>
              <a:defRPr/>
            </a:pPr>
            <a:r>
              <a:rPr lang="th-TH" sz="1600" b="1" dirty="0">
                <a:latin typeface="Tahoma" pitchFamily="34" charset="0"/>
                <a:cs typeface="Tahoma" pitchFamily="34" charset="0"/>
              </a:rPr>
              <a:t>2. จัดสรรเงินรางวัล</a:t>
            </a:r>
          </a:p>
          <a:p>
            <a:pPr>
              <a:defRPr/>
            </a:pPr>
            <a:r>
              <a:rPr lang="th-TH" sz="1600" b="1" dirty="0">
                <a:latin typeface="Tahoma" pitchFamily="34" charset="0"/>
                <a:cs typeface="Tahoma" pitchFamily="34" charset="0"/>
              </a:rPr>
              <a:t>3. ประกอบการคัดเลือกเพื่อเลื่อนตำแหน่งให้สูงขึ้น</a:t>
            </a:r>
          </a:p>
          <a:p>
            <a:pPr>
              <a:defRPr/>
            </a:pPr>
            <a:r>
              <a:rPr lang="th-TH" sz="1600" b="1" dirty="0">
                <a:latin typeface="Tahoma" pitchFamily="34" charset="0"/>
                <a:cs typeface="Tahoma" pitchFamily="34" charset="0"/>
              </a:rPr>
              <a:t>4. ประกอบการคัดเลือกข้าราชการดีเด่นประจำปี</a:t>
            </a:r>
          </a:p>
        </p:txBody>
      </p:sp>
      <p:sp>
        <p:nvSpPr>
          <p:cNvPr id="66569" name="TextBox 11"/>
          <p:cNvSpPr txBox="1">
            <a:spLocks noChangeArrowheads="1"/>
          </p:cNvSpPr>
          <p:nvPr/>
        </p:nvSpPr>
        <p:spPr bwMode="auto">
          <a:xfrm>
            <a:off x="3500751" y="3873500"/>
            <a:ext cx="203613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/>
            <a:r>
              <a:rPr lang="en-US" altLang="th-TH" sz="2200" b="1" dirty="0">
                <a:latin typeface="Tahoma" panose="020B0604030504040204" pitchFamily="34" charset="0"/>
                <a:cs typeface="Tahoma" panose="020B0604030504040204" pitchFamily="34" charset="0"/>
              </a:rPr>
              <a:t>Performance</a:t>
            </a:r>
          </a:p>
          <a:p>
            <a:pPr algn="ctr" eaLnBrk="1" hangingPunct="1"/>
            <a:r>
              <a:rPr lang="en-US" altLang="th-TH" sz="22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Management</a:t>
            </a:r>
          </a:p>
          <a:p>
            <a:pPr algn="ctr" eaLnBrk="1" hangingPunct="1"/>
            <a:r>
              <a:rPr lang="en-US" altLang="th-TH" sz="22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(PM)</a:t>
            </a:r>
            <a:endParaRPr lang="th-TH" altLang="th-TH" sz="2200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8488779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9005" y="1428821"/>
            <a:ext cx="8674645" cy="2397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>
              <a:lnSpc>
                <a:spcPct val="107000"/>
              </a:lnSpc>
              <a:spcAft>
                <a:spcPts val="0"/>
              </a:spcAft>
              <a:tabLst>
                <a:tab pos="1710690" algn="l"/>
              </a:tabLst>
            </a:pPr>
            <a:r>
              <a:rPr lang="th-TH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ประเด็นการนำเสนอ</a:t>
            </a:r>
          </a:p>
          <a:p>
            <a:pPr algn="thaiDist">
              <a:lnSpc>
                <a:spcPct val="107000"/>
              </a:lnSpc>
              <a:spcAft>
                <a:spcPts val="0"/>
              </a:spcAft>
              <a:tabLst>
                <a:tab pos="1710690" algn="l"/>
              </a:tabLst>
            </a:pPr>
            <a:endParaRPr lang="th-TH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  <a:p>
            <a:pPr algn="thaiDist">
              <a:lnSpc>
                <a:spcPct val="107000"/>
              </a:lnSpc>
              <a:spcAft>
                <a:spcPts val="0"/>
              </a:spcAft>
              <a:tabLst>
                <a:tab pos="1710690" algn="l"/>
              </a:tabLst>
            </a:pPr>
            <a:r>
              <a:rPr lang="th-TH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     1.สถานการณ์การปรับปรุงระบบงานกรม</a:t>
            </a:r>
          </a:p>
          <a:p>
            <a:pPr algn="thaiDist">
              <a:lnSpc>
                <a:spcPct val="107000"/>
              </a:lnSpc>
              <a:spcAft>
                <a:spcPts val="0"/>
              </a:spcAft>
              <a:tabLst>
                <a:tab pos="1710690" algn="l"/>
              </a:tabLst>
            </a:pPr>
            <a:r>
              <a:rPr lang="th-TH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     2.การประเมินผลการปฏิบัติราชการ</a:t>
            </a:r>
          </a:p>
          <a:p>
            <a:pPr algn="thaiDist">
              <a:lnSpc>
                <a:spcPct val="107000"/>
              </a:lnSpc>
              <a:spcAft>
                <a:spcPts val="0"/>
              </a:spcAft>
              <a:tabLst>
                <a:tab pos="1710690" algn="l"/>
              </a:tabLst>
            </a:pPr>
            <a:endParaRPr lang="en-US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Picture 17" descr="Logo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6118225"/>
            <a:ext cx="18637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108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มุมมน 8"/>
          <p:cNvSpPr/>
          <p:nvPr/>
        </p:nvSpPr>
        <p:spPr>
          <a:xfrm>
            <a:off x="1214438" y="642938"/>
            <a:ext cx="2519362" cy="1079500"/>
          </a:xfrm>
          <a:prstGeom prst="round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400" b="1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ผลสัมฤทธิ์</a:t>
            </a:r>
            <a:br>
              <a:rPr lang="th-TH" sz="2400" b="1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</a:br>
            <a:r>
              <a:rPr lang="th-TH" sz="2400" b="1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ของงาน</a:t>
            </a:r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4838700" y="635000"/>
            <a:ext cx="2519363" cy="1079500"/>
          </a:xfrm>
          <a:prstGeom prst="round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400" b="1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ผลการประเมินสมรรถนะ</a:t>
            </a:r>
          </a:p>
        </p:txBody>
      </p:sp>
      <p:sp>
        <p:nvSpPr>
          <p:cNvPr id="11" name="สี่เหลี่ยมมุมมน 10"/>
          <p:cNvSpPr/>
          <p:nvPr/>
        </p:nvSpPr>
        <p:spPr>
          <a:xfrm rot="21270530">
            <a:off x="1493550" y="5184613"/>
            <a:ext cx="2549586" cy="540610"/>
          </a:xfrm>
          <a:prstGeom prst="round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ความประหยัด คุ้มค่า</a:t>
            </a:r>
          </a:p>
        </p:txBody>
      </p:sp>
      <p:sp>
        <p:nvSpPr>
          <p:cNvPr id="12" name="สี่เหลี่ยมผืนผ้า 11"/>
          <p:cNvSpPr/>
          <p:nvPr/>
        </p:nvSpPr>
        <p:spPr>
          <a:xfrm rot="21264021">
            <a:off x="1555598" y="5564678"/>
            <a:ext cx="6159674" cy="337882"/>
          </a:xfrm>
          <a:prstGeom prst="rect">
            <a:avLst/>
          </a:prstGeom>
          <a:solidFill>
            <a:srgbClr val="0066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16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3" name="สามเหลี่ยมหน้าจั่ว 12"/>
          <p:cNvSpPr/>
          <p:nvPr/>
        </p:nvSpPr>
        <p:spPr>
          <a:xfrm>
            <a:off x="4066149" y="5933493"/>
            <a:ext cx="1148798" cy="878493"/>
          </a:xfrm>
          <a:prstGeom prst="triangle">
            <a:avLst/>
          </a:prstGeom>
          <a:solidFill>
            <a:srgbClr val="0066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16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4" name="สี่เหลี่ยมมุมมน 13"/>
          <p:cNvSpPr/>
          <p:nvPr/>
        </p:nvSpPr>
        <p:spPr>
          <a:xfrm rot="21270530">
            <a:off x="1435793" y="4607035"/>
            <a:ext cx="2549586" cy="540610"/>
          </a:xfrm>
          <a:prstGeom prst="round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ความฉับไว ทันการณ์</a:t>
            </a:r>
          </a:p>
        </p:txBody>
      </p:sp>
      <p:sp>
        <p:nvSpPr>
          <p:cNvPr id="15" name="สี่เหลี่ยมมุมมน 14"/>
          <p:cNvSpPr/>
          <p:nvPr/>
        </p:nvSpPr>
        <p:spPr>
          <a:xfrm rot="21270530">
            <a:off x="1390620" y="4032888"/>
            <a:ext cx="2549586" cy="540610"/>
          </a:xfrm>
          <a:prstGeom prst="round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คุณภาพของงาน</a:t>
            </a:r>
          </a:p>
        </p:txBody>
      </p:sp>
      <p:sp>
        <p:nvSpPr>
          <p:cNvPr id="16" name="สี่เหลี่ยมมุมมน 15"/>
          <p:cNvSpPr/>
          <p:nvPr/>
        </p:nvSpPr>
        <p:spPr>
          <a:xfrm rot="21270530">
            <a:off x="1335745" y="3456622"/>
            <a:ext cx="2549586" cy="540610"/>
          </a:xfrm>
          <a:prstGeom prst="round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ปริมาณของงาน</a:t>
            </a:r>
          </a:p>
        </p:txBody>
      </p:sp>
      <p:sp>
        <p:nvSpPr>
          <p:cNvPr id="17" name="สี่เหลี่ยมมุมมน 16"/>
          <p:cNvSpPr/>
          <p:nvPr/>
        </p:nvSpPr>
        <p:spPr>
          <a:xfrm rot="21270530">
            <a:off x="5107569" y="4839344"/>
            <a:ext cx="2549586" cy="540610"/>
          </a:xfrm>
          <a:prstGeom prst="roundRect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การทำงานเป็นทีม</a:t>
            </a:r>
          </a:p>
        </p:txBody>
      </p:sp>
      <p:sp>
        <p:nvSpPr>
          <p:cNvPr id="18" name="สี่เหลี่ยมมุมมน 17"/>
          <p:cNvSpPr/>
          <p:nvPr/>
        </p:nvSpPr>
        <p:spPr>
          <a:xfrm rot="21270530">
            <a:off x="5047193" y="4267842"/>
            <a:ext cx="2549586" cy="540000"/>
          </a:xfrm>
          <a:prstGeom prst="roundRect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การยึดมั่นในความถูกต้อง</a:t>
            </a:r>
            <a:b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</a:b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ชอบธรรมและจริยธรรม</a:t>
            </a:r>
          </a:p>
        </p:txBody>
      </p:sp>
      <p:sp>
        <p:nvSpPr>
          <p:cNvPr id="19" name="สี่เหลี่ยมมุมมน 18"/>
          <p:cNvSpPr/>
          <p:nvPr/>
        </p:nvSpPr>
        <p:spPr>
          <a:xfrm rot="21270530">
            <a:off x="4975802" y="3632672"/>
            <a:ext cx="2549586" cy="612000"/>
          </a:xfrm>
          <a:prstGeom prst="roundRect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การสั่งสมความเชี่ยวชาญ</a:t>
            </a:r>
            <a:b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</a:b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ในงานอาชีพ</a:t>
            </a:r>
          </a:p>
        </p:txBody>
      </p:sp>
      <p:sp>
        <p:nvSpPr>
          <p:cNvPr id="20" name="สี่เหลี่ยมมุมมน 19"/>
          <p:cNvSpPr/>
          <p:nvPr/>
        </p:nvSpPr>
        <p:spPr>
          <a:xfrm rot="21270530">
            <a:off x="4914913" y="3061332"/>
            <a:ext cx="2549586" cy="540610"/>
          </a:xfrm>
          <a:prstGeom prst="roundRect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การบริการที่ดี</a:t>
            </a:r>
          </a:p>
        </p:txBody>
      </p:sp>
      <p:sp>
        <p:nvSpPr>
          <p:cNvPr id="21" name="สี่เหลี่ยมมุมมน 20"/>
          <p:cNvSpPr/>
          <p:nvPr/>
        </p:nvSpPr>
        <p:spPr>
          <a:xfrm rot="21270530">
            <a:off x="4857438" y="2510466"/>
            <a:ext cx="2549586" cy="540610"/>
          </a:xfrm>
          <a:prstGeom prst="roundRect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การมุ่งผลสัมฤทธิ์</a:t>
            </a:r>
          </a:p>
        </p:txBody>
      </p:sp>
      <p:sp>
        <p:nvSpPr>
          <p:cNvPr id="22" name="ลูกศรขวาท้ายขีด 21"/>
          <p:cNvSpPr/>
          <p:nvPr/>
        </p:nvSpPr>
        <p:spPr>
          <a:xfrm rot="5400000">
            <a:off x="1893075" y="1796245"/>
            <a:ext cx="1071570" cy="1714512"/>
          </a:xfrm>
          <a:prstGeom prst="stripedRightArrow">
            <a:avLst/>
          </a:prstGeom>
          <a:solidFill>
            <a:srgbClr val="CC33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67624" name="TextBox 22"/>
          <p:cNvSpPr txBox="1">
            <a:spLocks noChangeArrowheads="1"/>
          </p:cNvSpPr>
          <p:nvPr/>
        </p:nvSpPr>
        <p:spPr bwMode="auto">
          <a:xfrm>
            <a:off x="1643063" y="2286000"/>
            <a:ext cx="1584325" cy="76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>
              <a:lnSpc>
                <a:spcPts val="2800"/>
              </a:lnSpc>
            </a:pPr>
            <a:r>
              <a:rPr lang="th-TH" altLang="th-TH" sz="1600" b="1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ร้อยละ</a:t>
            </a:r>
            <a:br>
              <a:rPr lang="th-TH" altLang="th-TH" sz="1600" b="1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</a:br>
            <a:r>
              <a:rPr lang="th-TH" altLang="th-TH" sz="1600" b="1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70</a:t>
            </a:r>
          </a:p>
        </p:txBody>
      </p:sp>
      <p:sp>
        <p:nvSpPr>
          <p:cNvPr id="24" name="ลูกศรขวาท้ายขีด 23"/>
          <p:cNvSpPr/>
          <p:nvPr/>
        </p:nvSpPr>
        <p:spPr>
          <a:xfrm rot="5400000">
            <a:off x="5738027" y="1327563"/>
            <a:ext cx="785818" cy="1714512"/>
          </a:xfrm>
          <a:prstGeom prst="stripedRightArrow">
            <a:avLst/>
          </a:prstGeom>
          <a:solidFill>
            <a:srgbClr val="CC33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67628" name="TextBox 24"/>
          <p:cNvSpPr txBox="1">
            <a:spLocks noChangeArrowheads="1"/>
          </p:cNvSpPr>
          <p:nvPr/>
        </p:nvSpPr>
        <p:spPr bwMode="auto">
          <a:xfrm>
            <a:off x="5349875" y="1736725"/>
            <a:ext cx="1584325" cy="76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>
              <a:lnSpc>
                <a:spcPts val="2800"/>
              </a:lnSpc>
            </a:pPr>
            <a:r>
              <a:rPr lang="th-TH" altLang="th-TH" sz="1600" b="1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ร้อยละ</a:t>
            </a:r>
            <a:br>
              <a:rPr lang="th-TH" altLang="th-TH" sz="1600" b="1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</a:br>
            <a:r>
              <a:rPr lang="th-TH" altLang="th-TH" sz="1600" b="1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30</a:t>
            </a:r>
          </a:p>
        </p:txBody>
      </p:sp>
      <p:sp>
        <p:nvSpPr>
          <p:cNvPr id="26" name="สี่เหลี่ยมมุมมน 25"/>
          <p:cNvSpPr/>
          <p:nvPr/>
        </p:nvSpPr>
        <p:spPr>
          <a:xfrm>
            <a:off x="619125" y="33338"/>
            <a:ext cx="8024813" cy="571500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400" b="1" dirty="0">
                <a:latin typeface="Tahoma" pitchFamily="34" charset="0"/>
                <a:cs typeface="Tahoma" pitchFamily="34" charset="0"/>
              </a:rPr>
              <a:t>องค์ประกอบการประเมินผลการปฏิบัติราชการ</a:t>
            </a:r>
          </a:p>
        </p:txBody>
      </p:sp>
    </p:spTree>
    <p:extLst>
      <p:ext uri="{BB962C8B-B14F-4D97-AF65-F5344CB8AC3E}">
        <p14:creationId xmlns:p14="http://schemas.microsoft.com/office/powerpoint/2010/main" val="3796305964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สี่เหลี่ยมผืนผ้า 49"/>
          <p:cNvSpPr/>
          <p:nvPr/>
        </p:nvSpPr>
        <p:spPr>
          <a:xfrm>
            <a:off x="5643563" y="1285875"/>
            <a:ext cx="3071812" cy="1357313"/>
          </a:xfrm>
          <a:prstGeom prst="rect">
            <a:avLst/>
          </a:prstGeom>
          <a:solidFill>
            <a:srgbClr val="FFFF99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th-TH" sz="1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ต้นรอบการประเมิน</a:t>
            </a:r>
          </a:p>
          <a:p>
            <a:pPr algn="r">
              <a:defRPr/>
            </a:pPr>
            <a:r>
              <a:rPr lang="th-TH" sz="1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- จัดทำตัวข้อตกลง/ชี้วัด</a:t>
            </a:r>
          </a:p>
          <a:p>
            <a:pPr algn="r">
              <a:defRPr/>
            </a:pPr>
            <a:r>
              <a:rPr lang="th-TH" sz="1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- มอบหมายงาน</a:t>
            </a:r>
          </a:p>
          <a:p>
            <a:pPr algn="r">
              <a:defRPr/>
            </a:pPr>
            <a:r>
              <a:rPr lang="th-TH" sz="1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-จัดทำแบบประเมิน</a:t>
            </a:r>
          </a:p>
        </p:txBody>
      </p:sp>
      <p:sp>
        <p:nvSpPr>
          <p:cNvPr id="53" name="สี่เหลี่ยมผืนผ้า 52"/>
          <p:cNvSpPr/>
          <p:nvPr/>
        </p:nvSpPr>
        <p:spPr>
          <a:xfrm>
            <a:off x="6000750" y="3000375"/>
            <a:ext cx="2786063" cy="1428750"/>
          </a:xfrm>
          <a:prstGeom prst="rect">
            <a:avLst/>
          </a:prstGeom>
          <a:solidFill>
            <a:srgbClr val="FFFF99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th-TH" sz="1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ระหว่างรอบการประเมิน</a:t>
            </a:r>
          </a:p>
          <a:p>
            <a:pPr algn="r">
              <a:defRPr/>
            </a:pPr>
            <a:r>
              <a:rPr lang="th-TH" sz="1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- เม.ย.-ก.ย.ติดตาม  ความก้าวหน้า การพัฒนางานและพฤติกรรม</a:t>
            </a:r>
          </a:p>
        </p:txBody>
      </p:sp>
      <p:sp>
        <p:nvSpPr>
          <p:cNvPr id="55" name="สี่เหลี่ยมผืนผ้า 54"/>
          <p:cNvSpPr/>
          <p:nvPr/>
        </p:nvSpPr>
        <p:spPr>
          <a:xfrm>
            <a:off x="357188" y="5572125"/>
            <a:ext cx="2857500" cy="100012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0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๑ เม.ย. เริ่มรอบการประเมินที่ ๒</a:t>
            </a:r>
          </a:p>
        </p:txBody>
      </p:sp>
      <p:sp>
        <p:nvSpPr>
          <p:cNvPr id="56" name="สี่เหลี่ยมผืนผ้า 55"/>
          <p:cNvSpPr/>
          <p:nvPr/>
        </p:nvSpPr>
        <p:spPr>
          <a:xfrm>
            <a:off x="428625" y="1071563"/>
            <a:ext cx="2214563" cy="1071562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h-TH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๓๐ ก.ย. สิ้นสุดรอบการประเมิน ที่ ๒ </a:t>
            </a:r>
          </a:p>
        </p:txBody>
      </p:sp>
      <p:sp>
        <p:nvSpPr>
          <p:cNvPr id="54" name="สี่เหลี่ยมผืนผ้า 53"/>
          <p:cNvSpPr/>
          <p:nvPr/>
        </p:nvSpPr>
        <p:spPr>
          <a:xfrm>
            <a:off x="4714875" y="4857750"/>
            <a:ext cx="4071938" cy="1857375"/>
          </a:xfrm>
          <a:prstGeom prst="rect">
            <a:avLst/>
          </a:prstGeom>
          <a:solidFill>
            <a:srgbClr val="FFFF99"/>
          </a:solidFill>
          <a:ln>
            <a:solidFill>
              <a:srgbClr val="92D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th-TH" sz="1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สิ้นสุดรอบการประเมิน </a:t>
            </a:r>
          </a:p>
          <a:p>
            <a:pPr algn="r">
              <a:defRPr/>
            </a:pPr>
            <a:r>
              <a:rPr lang="th-TH" sz="1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-ผู้ประเมิน ประเมินผู้ถูกประเมินตามแบบ</a:t>
            </a:r>
          </a:p>
          <a:p>
            <a:pPr algn="r">
              <a:defRPr/>
            </a:pPr>
            <a:r>
              <a:rPr lang="th-TH" sz="1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- แจ้งผลการประเมินแก่ผู้รับการประเมิน</a:t>
            </a:r>
          </a:p>
          <a:p>
            <a:pPr algn="r">
              <a:defRPr/>
            </a:pPr>
            <a:r>
              <a:rPr lang="th-TH" sz="1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- นำผลการประเมินไปพิจารณาเลื่อนเงินเดือน</a:t>
            </a:r>
          </a:p>
        </p:txBody>
      </p:sp>
      <p:sp>
        <p:nvSpPr>
          <p:cNvPr id="26631" name="ชื่อเรื่อง 1"/>
          <p:cNvSpPr>
            <a:spLocks noGrp="1"/>
          </p:cNvSpPr>
          <p:nvPr>
            <p:ph type="title"/>
          </p:nvPr>
        </p:nvSpPr>
        <p:spPr bwMode="auto">
          <a:xfrm>
            <a:off x="35496" y="260648"/>
            <a:ext cx="9144000" cy="46325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th-TH" sz="2000" b="1" dirty="0" smtClean="0">
                <a:latin typeface="Tahoma" pitchFamily="34" charset="0"/>
                <a:cs typeface="Tahoma" pitchFamily="34" charset="0"/>
              </a:rPr>
              <a:t>กิจกรรมที่เกิดขึ้นตามระบบการประเมินผลการปฏิบัติราชการในรอบปีงบประมาณ </a:t>
            </a:r>
          </a:p>
        </p:txBody>
      </p:sp>
      <p:cxnSp>
        <p:nvCxnSpPr>
          <p:cNvPr id="25" name="ตัวเชื่อมต่อตรง 24"/>
          <p:cNvCxnSpPr/>
          <p:nvPr/>
        </p:nvCxnSpPr>
        <p:spPr bwMode="auto">
          <a:xfrm rot="16200000" flipH="1">
            <a:off x="2143126" y="1928812"/>
            <a:ext cx="857250" cy="7143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633" name="กลุ่ม 34"/>
          <p:cNvGrpSpPr>
            <a:grpSpLocks/>
          </p:cNvGrpSpPr>
          <p:nvPr/>
        </p:nvGrpSpPr>
        <p:grpSpPr bwMode="auto">
          <a:xfrm>
            <a:off x="1143000" y="1428750"/>
            <a:ext cx="5143500" cy="4500563"/>
            <a:chOff x="1143000" y="1428750"/>
            <a:chExt cx="5143500" cy="4500563"/>
          </a:xfrm>
        </p:grpSpPr>
        <p:sp>
          <p:nvSpPr>
            <p:cNvPr id="7" name="โดนัท 6"/>
            <p:cNvSpPr/>
            <p:nvPr/>
          </p:nvSpPr>
          <p:spPr bwMode="auto">
            <a:xfrm>
              <a:off x="1143000" y="1428750"/>
              <a:ext cx="5143500" cy="4500563"/>
            </a:xfrm>
            <a:prstGeom prst="don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th-TH">
                <a:solidFill>
                  <a:schemeClr val="tx1"/>
                </a:solidFill>
              </a:endParaRPr>
            </a:p>
          </p:txBody>
        </p:sp>
        <p:cxnSp>
          <p:nvCxnSpPr>
            <p:cNvPr id="9" name="ตัวเชื่อมต่อตรง 8"/>
            <p:cNvCxnSpPr>
              <a:stCxn id="7" idx="0"/>
            </p:cNvCxnSpPr>
            <p:nvPr/>
          </p:nvCxnSpPr>
          <p:spPr bwMode="auto">
            <a:xfrm rot="16200000" flipH="1">
              <a:off x="3143251" y="2000250"/>
              <a:ext cx="1143000" cy="317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ตัวเชื่อมต่อตรง 9"/>
            <p:cNvCxnSpPr/>
            <p:nvPr/>
          </p:nvCxnSpPr>
          <p:spPr bwMode="auto">
            <a:xfrm rot="16200000" flipH="1">
              <a:off x="3144044" y="5357019"/>
              <a:ext cx="1143000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ตัวเชื่อมต่อตรง 10"/>
            <p:cNvCxnSpPr>
              <a:stCxn id="7" idx="6"/>
            </p:cNvCxnSpPr>
            <p:nvPr/>
          </p:nvCxnSpPr>
          <p:spPr bwMode="auto">
            <a:xfrm flipH="1">
              <a:off x="5153025" y="3679825"/>
              <a:ext cx="1133475" cy="4445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ตัวเชื่อมต่อตรง 13"/>
            <p:cNvCxnSpPr/>
            <p:nvPr/>
          </p:nvCxnSpPr>
          <p:spPr bwMode="auto">
            <a:xfrm flipH="1">
              <a:off x="1143000" y="3714750"/>
              <a:ext cx="1133475" cy="4603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ตัวเชื่อมต่อตรง 14"/>
            <p:cNvCxnSpPr/>
            <p:nvPr/>
          </p:nvCxnSpPr>
          <p:spPr bwMode="auto">
            <a:xfrm rot="5400000">
              <a:off x="4286250" y="1928813"/>
              <a:ext cx="928687" cy="64293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ตัวเชื่อมต่อตรง 17"/>
            <p:cNvCxnSpPr/>
            <p:nvPr/>
          </p:nvCxnSpPr>
          <p:spPr bwMode="auto">
            <a:xfrm rot="10800000" flipV="1">
              <a:off x="4929188" y="2643188"/>
              <a:ext cx="1071562" cy="42862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ตัวเชื่อมต่อตรง 19"/>
            <p:cNvCxnSpPr/>
            <p:nvPr/>
          </p:nvCxnSpPr>
          <p:spPr bwMode="auto">
            <a:xfrm rot="5400000">
              <a:off x="2178844" y="4822032"/>
              <a:ext cx="928687" cy="5715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ตัวเชื่อมต่อตรง 21"/>
            <p:cNvCxnSpPr/>
            <p:nvPr/>
          </p:nvCxnSpPr>
          <p:spPr bwMode="auto">
            <a:xfrm rot="10800000" flipV="1">
              <a:off x="1500188" y="4143375"/>
              <a:ext cx="928687" cy="71437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ตัวเชื่อมต่อตรง 28"/>
            <p:cNvCxnSpPr/>
            <p:nvPr/>
          </p:nvCxnSpPr>
          <p:spPr bwMode="auto">
            <a:xfrm>
              <a:off x="1357313" y="2714625"/>
              <a:ext cx="1071562" cy="42862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ตัวเชื่อมต่อตรง 30"/>
            <p:cNvCxnSpPr/>
            <p:nvPr/>
          </p:nvCxnSpPr>
          <p:spPr bwMode="auto">
            <a:xfrm rot="16200000" flipH="1">
              <a:off x="4179094" y="4893469"/>
              <a:ext cx="928688" cy="5715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ตัวเชื่อมต่อตรง 31"/>
            <p:cNvCxnSpPr/>
            <p:nvPr/>
          </p:nvCxnSpPr>
          <p:spPr bwMode="auto">
            <a:xfrm>
              <a:off x="4929188" y="4286250"/>
              <a:ext cx="928687" cy="64293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สี่เหลี่ยมผืนผ้า 36"/>
            <p:cNvSpPr/>
            <p:nvPr/>
          </p:nvSpPr>
          <p:spPr bwMode="auto">
            <a:xfrm>
              <a:off x="3714750" y="1643063"/>
              <a:ext cx="1000125" cy="714375"/>
            </a:xfrm>
            <a:prstGeom prst="rect">
              <a:avLst/>
            </a:prstGeom>
            <a:solidFill>
              <a:srgbClr val="92D05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th-TH" sz="2400" b="1" dirty="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rPr>
                <a:t>ต.ค.</a:t>
              </a:r>
            </a:p>
          </p:txBody>
        </p:sp>
        <p:sp>
          <p:nvSpPr>
            <p:cNvPr id="38" name="สี่เหลี่ยมผืนผ้า 37"/>
            <p:cNvSpPr/>
            <p:nvPr/>
          </p:nvSpPr>
          <p:spPr bwMode="auto">
            <a:xfrm>
              <a:off x="4786313" y="2214563"/>
              <a:ext cx="928687" cy="571500"/>
            </a:xfrm>
            <a:prstGeom prst="rect">
              <a:avLst/>
            </a:prstGeom>
            <a:solidFill>
              <a:srgbClr val="92D05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th-TH" sz="2400" b="1" dirty="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rPr>
                <a:t>พ.ย.</a:t>
              </a:r>
            </a:p>
          </p:txBody>
        </p:sp>
        <p:sp>
          <p:nvSpPr>
            <p:cNvPr id="39" name="สี่เหลี่ยมผืนผ้า 38"/>
            <p:cNvSpPr/>
            <p:nvPr/>
          </p:nvSpPr>
          <p:spPr bwMode="auto">
            <a:xfrm>
              <a:off x="5214938" y="3000375"/>
              <a:ext cx="928687" cy="642938"/>
            </a:xfrm>
            <a:prstGeom prst="rect">
              <a:avLst/>
            </a:prstGeom>
            <a:solidFill>
              <a:srgbClr val="92D05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th-TH" sz="2400" b="1" dirty="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rPr>
                <a:t>ธ.ค.</a:t>
              </a:r>
            </a:p>
          </p:txBody>
        </p:sp>
        <p:sp>
          <p:nvSpPr>
            <p:cNvPr id="40" name="สี่เหลี่ยมผืนผ้า 39"/>
            <p:cNvSpPr/>
            <p:nvPr/>
          </p:nvSpPr>
          <p:spPr bwMode="auto">
            <a:xfrm>
              <a:off x="5143500" y="3857625"/>
              <a:ext cx="928688" cy="571500"/>
            </a:xfrm>
            <a:prstGeom prst="rect">
              <a:avLst/>
            </a:prstGeom>
            <a:solidFill>
              <a:srgbClr val="92D05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th-TH" sz="2400" b="1" dirty="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rPr>
                <a:t>ม.ค.</a:t>
              </a:r>
            </a:p>
          </p:txBody>
        </p:sp>
        <p:sp>
          <p:nvSpPr>
            <p:cNvPr id="41" name="สี่เหลี่ยมผืนผ้า 40"/>
            <p:cNvSpPr/>
            <p:nvPr/>
          </p:nvSpPr>
          <p:spPr bwMode="auto">
            <a:xfrm>
              <a:off x="4714875" y="4643438"/>
              <a:ext cx="857250" cy="642937"/>
            </a:xfrm>
            <a:prstGeom prst="rect">
              <a:avLst/>
            </a:prstGeom>
            <a:solidFill>
              <a:srgbClr val="92D05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th-TH" sz="2400" b="1" dirty="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rPr>
                <a:t>ก.พ.</a:t>
              </a:r>
            </a:p>
          </p:txBody>
        </p:sp>
        <p:sp>
          <p:nvSpPr>
            <p:cNvPr id="42" name="สี่เหลี่ยมผืนผ้า 41"/>
            <p:cNvSpPr/>
            <p:nvPr/>
          </p:nvSpPr>
          <p:spPr bwMode="auto">
            <a:xfrm>
              <a:off x="3714750" y="5072063"/>
              <a:ext cx="928688" cy="642937"/>
            </a:xfrm>
            <a:prstGeom prst="rect">
              <a:avLst/>
            </a:prstGeom>
            <a:solidFill>
              <a:srgbClr val="92D05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th-TH" sz="2400" b="1" dirty="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rPr>
                <a:t>มี.ค.</a:t>
              </a:r>
            </a:p>
          </p:txBody>
        </p:sp>
        <p:sp>
          <p:nvSpPr>
            <p:cNvPr id="44" name="สี่เหลี่ยมผืนผ้า 43"/>
            <p:cNvSpPr/>
            <p:nvPr/>
          </p:nvSpPr>
          <p:spPr bwMode="auto">
            <a:xfrm>
              <a:off x="2714625" y="5072063"/>
              <a:ext cx="928688" cy="642937"/>
            </a:xfrm>
            <a:prstGeom prst="rect">
              <a:avLst/>
            </a:prstGeom>
            <a:solidFill>
              <a:srgbClr val="FFFF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th-TH" sz="2400" b="1" dirty="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rPr>
                <a:t>เม.ย.</a:t>
              </a:r>
            </a:p>
          </p:txBody>
        </p:sp>
        <p:sp>
          <p:nvSpPr>
            <p:cNvPr id="45" name="สี่เหลี่ยมผืนผ้า 44"/>
            <p:cNvSpPr/>
            <p:nvPr/>
          </p:nvSpPr>
          <p:spPr bwMode="auto">
            <a:xfrm>
              <a:off x="1714500" y="4643438"/>
              <a:ext cx="928688" cy="500062"/>
            </a:xfrm>
            <a:prstGeom prst="rect">
              <a:avLst/>
            </a:prstGeom>
            <a:solidFill>
              <a:srgbClr val="FFFF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th-TH" sz="2400" b="1" dirty="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rPr>
                <a:t>พ.ค.</a:t>
              </a:r>
            </a:p>
          </p:txBody>
        </p:sp>
        <p:sp>
          <p:nvSpPr>
            <p:cNvPr id="46" name="สี่เหลี่ยมผืนผ้า 45"/>
            <p:cNvSpPr/>
            <p:nvPr/>
          </p:nvSpPr>
          <p:spPr bwMode="auto">
            <a:xfrm>
              <a:off x="1285875" y="3857625"/>
              <a:ext cx="928688" cy="500063"/>
            </a:xfrm>
            <a:prstGeom prst="rect">
              <a:avLst/>
            </a:prstGeom>
            <a:solidFill>
              <a:srgbClr val="FFFF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th-TH" sz="2400" b="1" dirty="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rPr>
                <a:t>มิ.ย.</a:t>
              </a:r>
            </a:p>
          </p:txBody>
        </p:sp>
        <p:sp>
          <p:nvSpPr>
            <p:cNvPr id="47" name="สี่เหลี่ยมผืนผ้า 46"/>
            <p:cNvSpPr/>
            <p:nvPr/>
          </p:nvSpPr>
          <p:spPr bwMode="auto">
            <a:xfrm>
              <a:off x="1285875" y="3071813"/>
              <a:ext cx="928688" cy="571500"/>
            </a:xfrm>
            <a:prstGeom prst="rect">
              <a:avLst/>
            </a:prstGeom>
            <a:solidFill>
              <a:srgbClr val="FFFF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th-TH" sz="2400" b="1" dirty="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rPr>
                <a:t>ก.ค.</a:t>
              </a:r>
            </a:p>
          </p:txBody>
        </p:sp>
        <p:sp>
          <p:nvSpPr>
            <p:cNvPr id="48" name="สี่เหลี่ยมผืนผ้า 47"/>
            <p:cNvSpPr/>
            <p:nvPr/>
          </p:nvSpPr>
          <p:spPr bwMode="auto">
            <a:xfrm>
              <a:off x="1643063" y="2286000"/>
              <a:ext cx="928687" cy="571500"/>
            </a:xfrm>
            <a:prstGeom prst="rect">
              <a:avLst/>
            </a:prstGeom>
            <a:solidFill>
              <a:srgbClr val="FFFF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th-TH" sz="2400" b="1" dirty="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rPr>
                <a:t>ส.ค.</a:t>
              </a:r>
            </a:p>
          </p:txBody>
        </p:sp>
        <p:sp>
          <p:nvSpPr>
            <p:cNvPr id="49" name="สี่เหลี่ยมผืนผ้า 48"/>
            <p:cNvSpPr/>
            <p:nvPr/>
          </p:nvSpPr>
          <p:spPr bwMode="auto">
            <a:xfrm>
              <a:off x="2643188" y="1643063"/>
              <a:ext cx="928687" cy="714375"/>
            </a:xfrm>
            <a:prstGeom prst="rect">
              <a:avLst/>
            </a:prstGeom>
            <a:solidFill>
              <a:srgbClr val="FFFF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th-TH" sz="2400" b="1" dirty="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rPr>
                <a:t>ก.ย.</a:t>
              </a:r>
            </a:p>
          </p:txBody>
        </p:sp>
      </p:grpSp>
      <p:sp>
        <p:nvSpPr>
          <p:cNvPr id="57" name="สี่เหลี่ยมผืนผ้า 56"/>
          <p:cNvSpPr/>
          <p:nvPr/>
        </p:nvSpPr>
        <p:spPr>
          <a:xfrm>
            <a:off x="2500313" y="3143250"/>
            <a:ext cx="2428875" cy="9286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การประเมินผลการปฏิบัติราชการ</a:t>
            </a:r>
          </a:p>
        </p:txBody>
      </p:sp>
    </p:spTree>
    <p:extLst>
      <p:ext uri="{BB962C8B-B14F-4D97-AF65-F5344CB8AC3E}">
        <p14:creationId xmlns:p14="http://schemas.microsoft.com/office/powerpoint/2010/main" val="230334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Oval 156"/>
          <p:cNvSpPr/>
          <p:nvPr/>
        </p:nvSpPr>
        <p:spPr>
          <a:xfrm>
            <a:off x="2737016" y="3781103"/>
            <a:ext cx="920974" cy="772679"/>
          </a:xfrm>
          <a:prstGeom prst="ellipse">
            <a:avLst/>
          </a:prstGeom>
          <a:solidFill>
            <a:schemeClr val="bg1"/>
          </a:solidFill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51" name="Oval 150"/>
          <p:cNvSpPr/>
          <p:nvPr/>
        </p:nvSpPr>
        <p:spPr>
          <a:xfrm>
            <a:off x="6963394" y="3751980"/>
            <a:ext cx="920974" cy="772679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Rectangle 3"/>
          <p:cNvSpPr/>
          <p:nvPr/>
        </p:nvSpPr>
        <p:spPr>
          <a:xfrm>
            <a:off x="179511" y="136948"/>
            <a:ext cx="8504510" cy="446276"/>
          </a:xfrm>
          <a:prstGeom prst="rect">
            <a:avLst/>
          </a:prstGeom>
          <a:solidFill>
            <a:srgbClr val="92D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endParaRPr lang="th-TH" sz="500" b="1" dirty="0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eaLnBrk="1" hangingPunct="1">
              <a:defRPr/>
            </a:pPr>
            <a:r>
              <a:rPr lang="th-TH" sz="18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ยุทธศาสตร์ชาติ 20 ปี/แผน 12/นโยบายรัฐบาล/ไทยแลนด์ 4.0</a:t>
            </a:r>
            <a:endParaRPr lang="th-TH" sz="5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สี่เหลี่ยมผืนผ้า 5"/>
          <p:cNvSpPr/>
          <p:nvPr/>
        </p:nvSpPr>
        <p:spPr bwMode="auto">
          <a:xfrm>
            <a:off x="4750643" y="1052736"/>
            <a:ext cx="1428750" cy="428625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  <a:headEnd type="none" w="med" len="med"/>
            <a:tailEnd type="none" w="med" len="med"/>
          </a:ln>
          <a:ex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kumimoji="1" lang="th-TH" sz="2000" b="1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กระทรวง</a:t>
            </a:r>
          </a:p>
        </p:txBody>
      </p:sp>
      <p:sp>
        <p:nvSpPr>
          <p:cNvPr id="6" name="สี่เหลี่ยมผืนผ้า 103"/>
          <p:cNvSpPr/>
          <p:nvPr/>
        </p:nvSpPr>
        <p:spPr bwMode="auto">
          <a:xfrm>
            <a:off x="2555776" y="1916832"/>
            <a:ext cx="1357312" cy="428625"/>
          </a:xfrm>
          <a:prstGeom prst="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/>
          <a:lstStyle/>
          <a:p>
            <a:pPr algn="ctr">
              <a:defRPr/>
            </a:pPr>
            <a:r>
              <a:rPr kumimoji="1" lang="th-TH" sz="2000" b="1" dirty="0" smtClean="0">
                <a:solidFill>
                  <a:prstClr val="black"/>
                </a:solidFill>
                <a:latin typeface="Tahoma" pitchFamily="34" charset="0"/>
                <a:ea typeface="PMingLiU" pitchFamily="18" charset="-120"/>
                <a:cs typeface="Tahoma" pitchFamily="34" charset="0"/>
              </a:rPr>
              <a:t>กรม</a:t>
            </a:r>
            <a:endParaRPr kumimoji="1" lang="th-TH" sz="2000" b="1" dirty="0">
              <a:solidFill>
                <a:prstClr val="black"/>
              </a:solidFill>
              <a:latin typeface="Tahoma" pitchFamily="34" charset="0"/>
              <a:ea typeface="PMingLiU" pitchFamily="18" charset="-120"/>
              <a:cs typeface="Tahoma" pitchFamily="34" charset="0"/>
            </a:endParaRPr>
          </a:p>
        </p:txBody>
      </p:sp>
      <p:sp>
        <p:nvSpPr>
          <p:cNvPr id="7" name="สี่เหลี่ยมผืนผ้า 103"/>
          <p:cNvSpPr/>
          <p:nvPr/>
        </p:nvSpPr>
        <p:spPr bwMode="auto">
          <a:xfrm>
            <a:off x="6671072" y="1920255"/>
            <a:ext cx="1357312" cy="428625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/>
          <a:lstStyle/>
          <a:p>
            <a:pPr algn="ctr">
              <a:defRPr/>
            </a:pPr>
            <a:r>
              <a:rPr kumimoji="1" lang="th-TH" sz="2000" b="1" dirty="0" smtClean="0">
                <a:solidFill>
                  <a:prstClr val="black"/>
                </a:solidFill>
                <a:latin typeface="Tahoma" pitchFamily="34" charset="0"/>
                <a:ea typeface="PMingLiU" pitchFamily="18" charset="-120"/>
                <a:cs typeface="Tahoma" pitchFamily="34" charset="0"/>
              </a:rPr>
              <a:t>จังหวัด</a:t>
            </a:r>
            <a:endParaRPr kumimoji="1" lang="th-TH" sz="2000" b="1" dirty="0">
              <a:solidFill>
                <a:prstClr val="black"/>
              </a:solidFill>
              <a:latin typeface="Tahoma" pitchFamily="34" charset="0"/>
              <a:ea typeface="PMingLiU" pitchFamily="18" charset="-120"/>
              <a:cs typeface="Tahoma" pitchFamily="34" charset="0"/>
            </a:endParaRPr>
          </a:p>
        </p:txBody>
      </p:sp>
      <p:cxnSp>
        <p:nvCxnSpPr>
          <p:cNvPr id="9" name="Elbow Connector 8"/>
          <p:cNvCxnSpPr>
            <a:stCxn id="5" idx="2"/>
            <a:endCxn id="6" idx="0"/>
          </p:cNvCxnSpPr>
          <p:nvPr/>
        </p:nvCxnSpPr>
        <p:spPr>
          <a:xfrm rot="5400000">
            <a:off x="4131990" y="583803"/>
            <a:ext cx="435471" cy="2230586"/>
          </a:xfrm>
          <a:prstGeom prst="bentConnector3">
            <a:avLst/>
          </a:prstGeom>
          <a:ln w="539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Elbow Connector 10"/>
          <p:cNvCxnSpPr>
            <a:stCxn id="5" idx="2"/>
            <a:endCxn id="7" idx="0"/>
          </p:cNvCxnSpPr>
          <p:nvPr/>
        </p:nvCxnSpPr>
        <p:spPr>
          <a:xfrm rot="16200000" flipH="1">
            <a:off x="6187926" y="758453"/>
            <a:ext cx="438894" cy="1884710"/>
          </a:xfrm>
          <a:prstGeom prst="bentConnector3">
            <a:avLst/>
          </a:prstGeom>
          <a:ln w="5397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0" descr="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2783582" y="2379269"/>
            <a:ext cx="901700" cy="800100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13" name="Picture 41" descr="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2051720" y="3068960"/>
            <a:ext cx="655637" cy="579438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14" name="Picture 41" descr="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2908251" y="3068960"/>
            <a:ext cx="655637" cy="579438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15" name="Picture 41" descr="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3851920" y="3068960"/>
            <a:ext cx="655637" cy="579438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17" name="Picture 10" descr="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6960046" y="2375895"/>
            <a:ext cx="901700" cy="800100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18" name="Picture 41" descr="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6228184" y="3065586"/>
            <a:ext cx="655637" cy="579438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19" name="Picture 41" descr="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7084715" y="3065586"/>
            <a:ext cx="655637" cy="579438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20" name="Picture 41" descr="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8028384" y="3065586"/>
            <a:ext cx="655637" cy="579438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29" name="Picture 10" descr="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6982668" y="3825326"/>
            <a:ext cx="901700" cy="800100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30" name="Picture 41" descr="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7372747" y="4512494"/>
            <a:ext cx="655637" cy="579438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31" name="Picture 41" descr="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7876803" y="4509120"/>
            <a:ext cx="655637" cy="579438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32" name="Picture 41" descr="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6372200" y="4512494"/>
            <a:ext cx="655637" cy="579438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33" name="Picture 41" descr="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6883821" y="4515868"/>
            <a:ext cx="655637" cy="579438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40" name="Picture 10" descr="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2771800" y="3853036"/>
            <a:ext cx="901700" cy="800100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41" name="Picture 41" descr="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3196283" y="4520506"/>
            <a:ext cx="655637" cy="579438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42" name="Picture 41" descr="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3700339" y="4517132"/>
            <a:ext cx="655637" cy="579438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43" name="Picture 41" descr="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2195736" y="4520506"/>
            <a:ext cx="655637" cy="579438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44" name="Picture 41" descr="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2707357" y="4523880"/>
            <a:ext cx="655637" cy="579438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46" name="Picture 45" descr="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1763688" y="5006428"/>
            <a:ext cx="655637" cy="579438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47" name="Picture 41" descr="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2260179" y="5016550"/>
            <a:ext cx="655637" cy="579438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48" name="Picture 47" descr="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2764235" y="5013176"/>
            <a:ext cx="655637" cy="579438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49" name="Picture 41" descr="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3196283" y="5016550"/>
            <a:ext cx="655637" cy="579438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50" name="Picture 49" descr="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3700339" y="5013176"/>
            <a:ext cx="655637" cy="579438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51" name="Picture 41" descr="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4132387" y="5009802"/>
            <a:ext cx="655637" cy="579438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54" name="Picture 53" descr="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5868144" y="5013176"/>
            <a:ext cx="655637" cy="579438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55" name="Picture 41" descr="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6364635" y="5023298"/>
            <a:ext cx="655637" cy="579438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56" name="Picture 55" descr="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6868691" y="5019924"/>
            <a:ext cx="655637" cy="579438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57" name="Picture 41" descr="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7300739" y="5023298"/>
            <a:ext cx="655637" cy="579438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58" name="Picture 57" descr="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7804795" y="5019924"/>
            <a:ext cx="655637" cy="579438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59" name="Picture 41" descr="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8236843" y="5016550"/>
            <a:ext cx="655637" cy="579438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</p:spPr>
      </p:pic>
      <p:sp>
        <p:nvSpPr>
          <p:cNvPr id="75" name="TextBox 74"/>
          <p:cNvSpPr txBox="1"/>
          <p:nvPr/>
        </p:nvSpPr>
        <p:spPr>
          <a:xfrm>
            <a:off x="107503" y="2564904"/>
            <a:ext cx="177757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18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อพช</a:t>
            </a:r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r>
              <a:rPr lang="th-TH" sz="18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ผวจ</a:t>
            </a:r>
            <a:endParaRPr lang="th-TH" sz="1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07504" y="3140968"/>
            <a:ext cx="177757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รอง </a:t>
            </a:r>
            <a:r>
              <a:rPr lang="th-TH" sz="18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อพช</a:t>
            </a:r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r>
              <a:rPr lang="th-TH" sz="18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ผวจ</a:t>
            </a:r>
            <a:endParaRPr lang="th-TH" sz="1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107503" y="4005064"/>
            <a:ext cx="1777579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18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ผอ</a:t>
            </a:r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r>
              <a:rPr lang="th-TH" sz="18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พจ</a:t>
            </a:r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/นอภ</a:t>
            </a:r>
            <a:endParaRPr lang="th-TH" sz="1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07504" y="4581128"/>
            <a:ext cx="177757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หนก-ฝ/พอ</a:t>
            </a:r>
            <a:endParaRPr lang="th-TH" sz="1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79511" y="5085184"/>
            <a:ext cx="167887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18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นวพช</a:t>
            </a:r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/จนท</a:t>
            </a:r>
            <a:endParaRPr lang="th-TH" sz="1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22" name="Curved Connector 121"/>
          <p:cNvCxnSpPr>
            <a:stCxn id="51" idx="3"/>
            <a:endCxn id="42" idx="3"/>
          </p:cNvCxnSpPr>
          <p:nvPr/>
        </p:nvCxnSpPr>
        <p:spPr>
          <a:xfrm flipH="1" flipV="1">
            <a:off x="4355976" y="4806851"/>
            <a:ext cx="432048" cy="492670"/>
          </a:xfrm>
          <a:prstGeom prst="curvedConnector3">
            <a:avLst>
              <a:gd name="adj1" fmla="val -52911"/>
            </a:avLst>
          </a:prstGeom>
          <a:ln w="34925">
            <a:solidFill>
              <a:srgbClr val="0070C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Curved Connector 123"/>
          <p:cNvCxnSpPr>
            <a:stCxn id="40" idx="1"/>
            <a:endCxn id="43" idx="1"/>
          </p:cNvCxnSpPr>
          <p:nvPr/>
        </p:nvCxnSpPr>
        <p:spPr>
          <a:xfrm rot="10800000" flipV="1">
            <a:off x="2195736" y="4189089"/>
            <a:ext cx="576064" cy="621135"/>
          </a:xfrm>
          <a:prstGeom prst="curvedConnector3">
            <a:avLst>
              <a:gd name="adj1" fmla="val 139683"/>
            </a:avLst>
          </a:prstGeom>
          <a:ln w="34925">
            <a:solidFill>
              <a:srgbClr val="0070C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Curved Connector 125"/>
          <p:cNvCxnSpPr>
            <a:stCxn id="14" idx="3"/>
            <a:endCxn id="40" idx="3"/>
          </p:cNvCxnSpPr>
          <p:nvPr/>
        </p:nvCxnSpPr>
        <p:spPr>
          <a:xfrm>
            <a:off x="3563888" y="3358679"/>
            <a:ext cx="109612" cy="830411"/>
          </a:xfrm>
          <a:prstGeom prst="curvedConnector3">
            <a:avLst>
              <a:gd name="adj1" fmla="val 308554"/>
            </a:avLst>
          </a:prstGeom>
          <a:ln w="34925">
            <a:solidFill>
              <a:srgbClr val="0070C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Curved Connector 129"/>
          <p:cNvCxnSpPr>
            <a:stCxn id="12" idx="1"/>
            <a:endCxn id="14" idx="1"/>
          </p:cNvCxnSpPr>
          <p:nvPr/>
        </p:nvCxnSpPr>
        <p:spPr>
          <a:xfrm rot="10800000" flipH="1" flipV="1">
            <a:off x="2783581" y="2779319"/>
            <a:ext cx="124669" cy="579360"/>
          </a:xfrm>
          <a:prstGeom prst="curvedConnector3">
            <a:avLst>
              <a:gd name="adj1" fmla="val -183366"/>
            </a:avLst>
          </a:prstGeom>
          <a:ln w="34925">
            <a:solidFill>
              <a:srgbClr val="0070C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Curved Connector 131"/>
          <p:cNvCxnSpPr>
            <a:stCxn id="54" idx="1"/>
            <a:endCxn id="32" idx="1"/>
          </p:cNvCxnSpPr>
          <p:nvPr/>
        </p:nvCxnSpPr>
        <p:spPr>
          <a:xfrm rot="10800000" flipH="1">
            <a:off x="5868144" y="4802213"/>
            <a:ext cx="504056" cy="500682"/>
          </a:xfrm>
          <a:prstGeom prst="curvedConnector3">
            <a:avLst>
              <a:gd name="adj1" fmla="val -45352"/>
            </a:avLst>
          </a:prstGeom>
          <a:ln w="34925">
            <a:solidFill>
              <a:srgbClr val="0070C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Curved Connector 135"/>
          <p:cNvCxnSpPr>
            <a:stCxn id="29" idx="3"/>
            <a:endCxn id="31" idx="3"/>
          </p:cNvCxnSpPr>
          <p:nvPr/>
        </p:nvCxnSpPr>
        <p:spPr>
          <a:xfrm>
            <a:off x="7910669" y="4214369"/>
            <a:ext cx="621771" cy="584470"/>
          </a:xfrm>
          <a:prstGeom prst="curvedConnector3">
            <a:avLst>
              <a:gd name="adj1" fmla="val 136766"/>
            </a:avLst>
          </a:prstGeom>
          <a:ln w="34925">
            <a:solidFill>
              <a:srgbClr val="0070C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Curved Connector 137"/>
          <p:cNvCxnSpPr>
            <a:stCxn id="19" idx="1"/>
            <a:endCxn id="29" idx="1"/>
          </p:cNvCxnSpPr>
          <p:nvPr/>
        </p:nvCxnSpPr>
        <p:spPr>
          <a:xfrm rot="10800000" flipV="1">
            <a:off x="7008969" y="3355305"/>
            <a:ext cx="75746" cy="859064"/>
          </a:xfrm>
          <a:prstGeom prst="curvedConnector3">
            <a:avLst>
              <a:gd name="adj1" fmla="val 401798"/>
            </a:avLst>
          </a:prstGeom>
          <a:ln w="34925">
            <a:solidFill>
              <a:srgbClr val="0070C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Curved Connector 139"/>
          <p:cNvCxnSpPr>
            <a:stCxn id="17" idx="3"/>
            <a:endCxn id="19" idx="3"/>
          </p:cNvCxnSpPr>
          <p:nvPr/>
        </p:nvCxnSpPr>
        <p:spPr>
          <a:xfrm flipH="1">
            <a:off x="7740352" y="2775945"/>
            <a:ext cx="121394" cy="579360"/>
          </a:xfrm>
          <a:prstGeom prst="curvedConnector3">
            <a:avLst>
              <a:gd name="adj1" fmla="val -188312"/>
            </a:avLst>
          </a:prstGeom>
          <a:ln w="34925">
            <a:solidFill>
              <a:srgbClr val="0070C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Curved Connector 141"/>
          <p:cNvCxnSpPr>
            <a:stCxn id="12" idx="3"/>
          </p:cNvCxnSpPr>
          <p:nvPr/>
        </p:nvCxnSpPr>
        <p:spPr>
          <a:xfrm>
            <a:off x="3685282" y="2779319"/>
            <a:ext cx="3274764" cy="1552178"/>
          </a:xfrm>
          <a:prstGeom prst="curvedConnector3">
            <a:avLst/>
          </a:prstGeom>
          <a:ln w="34925">
            <a:solidFill>
              <a:srgbClr val="0099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Curved Connector 149"/>
          <p:cNvCxnSpPr>
            <a:stCxn id="5" idx="0"/>
            <a:endCxn id="4" idx="2"/>
          </p:cNvCxnSpPr>
          <p:nvPr/>
        </p:nvCxnSpPr>
        <p:spPr>
          <a:xfrm rot="16200000" flipV="1">
            <a:off x="4713636" y="301354"/>
            <a:ext cx="469512" cy="1033252"/>
          </a:xfrm>
          <a:prstGeom prst="curvedConnector3">
            <a:avLst/>
          </a:prstGeom>
          <a:ln w="3492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Rounded Rectangle 159"/>
          <p:cNvSpPr/>
          <p:nvPr/>
        </p:nvSpPr>
        <p:spPr>
          <a:xfrm>
            <a:off x="899592" y="6093296"/>
            <a:ext cx="7456610" cy="373077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ผังการถ่ายทอดค่าเป้าหมายและตัวชี้วัดกรมการพัฒนาชุมชน</a:t>
            </a:r>
            <a:endParaRPr lang="th-TH" sz="1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6" name="TextBox 165"/>
          <p:cNvSpPr txBox="1"/>
          <p:nvPr/>
        </p:nvSpPr>
        <p:spPr>
          <a:xfrm>
            <a:off x="107504" y="1260049"/>
            <a:ext cx="2239814" cy="58477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ประเมินตามมาตรการ </a:t>
            </a:r>
            <a:r>
              <a:rPr lang="th-TH" sz="16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คสช</a:t>
            </a:r>
            <a:r>
              <a:rPr lang="th-TH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5 ด้าน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79" y="5445224"/>
            <a:ext cx="1341542" cy="1337014"/>
          </a:xfrm>
          <a:prstGeom prst="rect">
            <a:avLst/>
          </a:prstGeom>
        </p:spPr>
      </p:pic>
      <p:pic>
        <p:nvPicPr>
          <p:cNvPr id="60" name="Picture 17" descr="Logo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6237312"/>
            <a:ext cx="18637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3673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7531" y="44624"/>
            <a:ext cx="82731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0795" algn="ctr">
              <a:spcAft>
                <a:spcPts val="0"/>
              </a:spcAft>
            </a:pP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ตัวอย่างการกระจายค่าเป้าหมายและตัวชี้วัด</a:t>
            </a:r>
            <a:endParaRPr lang="en-US" sz="160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4687318"/>
              </p:ext>
            </p:extLst>
          </p:nvPr>
        </p:nvGraphicFramePr>
        <p:xfrm>
          <a:off x="72008" y="476672"/>
          <a:ext cx="9036496" cy="5643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120">
                  <a:extLst>
                    <a:ext uri="{9D8B030D-6E8A-4147-A177-3AD203B41FA5}">
                      <a16:colId xmlns:a16="http://schemas.microsoft.com/office/drawing/2014/main" xmlns="" val="553940641"/>
                    </a:ext>
                  </a:extLst>
                </a:gridCol>
                <a:gridCol w="1101104">
                  <a:extLst>
                    <a:ext uri="{9D8B030D-6E8A-4147-A177-3AD203B41FA5}">
                      <a16:colId xmlns:a16="http://schemas.microsoft.com/office/drawing/2014/main" xmlns="" val="3630485925"/>
                    </a:ext>
                  </a:extLst>
                </a:gridCol>
                <a:gridCol w="1090612">
                  <a:extLst>
                    <a:ext uri="{9D8B030D-6E8A-4147-A177-3AD203B41FA5}">
                      <a16:colId xmlns:a16="http://schemas.microsoft.com/office/drawing/2014/main" xmlns="" val="680722114"/>
                    </a:ext>
                  </a:extLst>
                </a:gridCol>
                <a:gridCol w="1012712">
                  <a:extLst>
                    <a:ext uri="{9D8B030D-6E8A-4147-A177-3AD203B41FA5}">
                      <a16:colId xmlns:a16="http://schemas.microsoft.com/office/drawing/2014/main" xmlns="" val="2380926851"/>
                    </a:ext>
                  </a:extLst>
                </a:gridCol>
                <a:gridCol w="934809">
                  <a:extLst>
                    <a:ext uri="{9D8B030D-6E8A-4147-A177-3AD203B41FA5}">
                      <a16:colId xmlns:a16="http://schemas.microsoft.com/office/drawing/2014/main" xmlns="" val="3266301149"/>
                    </a:ext>
                  </a:extLst>
                </a:gridCol>
                <a:gridCol w="934809">
                  <a:extLst>
                    <a:ext uri="{9D8B030D-6E8A-4147-A177-3AD203B41FA5}">
                      <a16:colId xmlns:a16="http://schemas.microsoft.com/office/drawing/2014/main" xmlns="" val="719177825"/>
                    </a:ext>
                  </a:extLst>
                </a:gridCol>
                <a:gridCol w="934809">
                  <a:extLst>
                    <a:ext uri="{9D8B030D-6E8A-4147-A177-3AD203B41FA5}">
                      <a16:colId xmlns:a16="http://schemas.microsoft.com/office/drawing/2014/main" xmlns="" val="1570268423"/>
                    </a:ext>
                  </a:extLst>
                </a:gridCol>
                <a:gridCol w="903913">
                  <a:extLst>
                    <a:ext uri="{9D8B030D-6E8A-4147-A177-3AD203B41FA5}">
                      <a16:colId xmlns:a16="http://schemas.microsoft.com/office/drawing/2014/main" xmlns="" val="118019573"/>
                    </a:ext>
                  </a:extLst>
                </a:gridCol>
                <a:gridCol w="1043608">
                  <a:extLst>
                    <a:ext uri="{9D8B030D-6E8A-4147-A177-3AD203B41FA5}">
                      <a16:colId xmlns:a16="http://schemas.microsoft.com/office/drawing/2014/main" xmlns="" val="37100991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อำเภอ</a:t>
                      </a:r>
                      <a:endParaRPr lang="th-TH" sz="16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เบิกจ่าย</a:t>
                      </a:r>
                    </a:p>
                    <a:p>
                      <a:pPr algn="ctr"/>
                      <a:r>
                        <a:rPr lang="th-TH" sz="16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(ลบ.)</a:t>
                      </a:r>
                      <a:endParaRPr lang="th-TH" sz="16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Agenda</a:t>
                      </a:r>
                      <a:endParaRPr lang="th-TH" sz="1600" b="1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th-TH" sz="14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(กิจกรรม)</a:t>
                      </a:r>
                      <a:endParaRPr lang="th-TH" sz="1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ยอด</a:t>
                      </a:r>
                      <a:r>
                        <a:rPr lang="th-TH" sz="1600" b="1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600" b="1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OTOP</a:t>
                      </a:r>
                      <a:endParaRPr lang="th-TH" sz="1600" b="1" baseline="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th-TH" sz="1600" b="1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(ลบ.)</a:t>
                      </a:r>
                      <a:endParaRPr lang="th-TH" sz="16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ผป</a:t>
                      </a:r>
                      <a:r>
                        <a:rPr lang="th-TH" sz="16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ก.</a:t>
                      </a:r>
                      <a:endParaRPr lang="en-US" sz="1600" b="1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en-US" sz="16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OTOP</a:t>
                      </a:r>
                    </a:p>
                    <a:p>
                      <a:pPr algn="ctr"/>
                      <a:r>
                        <a:rPr lang="th-TH" sz="16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(ราย)</a:t>
                      </a:r>
                      <a:endParaRPr lang="th-TH" sz="16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คร</a:t>
                      </a:r>
                      <a:r>
                        <a:rPr lang="th-TH" sz="16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.ยากจน</a:t>
                      </a:r>
                    </a:p>
                    <a:p>
                      <a:pPr algn="ctr"/>
                      <a:r>
                        <a:rPr lang="th-TH" sz="16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</a:t>
                      </a:r>
                      <a:r>
                        <a:rPr lang="th-TH" sz="1600" b="1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คร</a:t>
                      </a:r>
                      <a:r>
                        <a:rPr lang="th-TH" sz="16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.)</a:t>
                      </a:r>
                      <a:endParaRPr lang="th-TH" sz="16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SE</a:t>
                      </a:r>
                      <a:endParaRPr lang="th-TH" sz="1600" b="1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endParaRPr lang="th-TH" sz="1600" b="1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th-TH" sz="16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(กลุ่ม)</a:t>
                      </a:r>
                      <a:endParaRPr lang="th-TH" sz="16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สัมมา</a:t>
                      </a:r>
                    </a:p>
                    <a:p>
                      <a:pPr algn="ctr"/>
                      <a:r>
                        <a:rPr lang="th-TH" sz="16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ชีพ</a:t>
                      </a:r>
                    </a:p>
                    <a:p>
                      <a:pPr algn="ctr"/>
                      <a:r>
                        <a:rPr lang="th-TH" sz="16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</a:t>
                      </a:r>
                      <a:r>
                        <a:rPr lang="th-TH" sz="1600" b="1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คร</a:t>
                      </a:r>
                      <a:r>
                        <a:rPr lang="th-TH" sz="16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.)</a:t>
                      </a:r>
                      <a:endParaRPr lang="th-TH" sz="16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 </a:t>
                      </a:r>
                      <a:r>
                        <a:rPr lang="th-TH" sz="1600" b="1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คร</a:t>
                      </a:r>
                      <a:r>
                        <a:rPr lang="th-TH" sz="16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</a:t>
                      </a:r>
                    </a:p>
                    <a:p>
                      <a:pPr algn="ctr"/>
                      <a:r>
                        <a:rPr lang="th-TH" sz="16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1สัญญา</a:t>
                      </a:r>
                      <a:endParaRPr lang="th-TH" sz="16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08700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เมืองฯ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3.0 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102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219636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แม่เมาะ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2.5 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80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80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328530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เกาะคา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2.5 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80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80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291593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เสริมงาม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2.0 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65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70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821326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งาว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3.0</a:t>
                      </a:r>
                      <a:r>
                        <a:rPr lang="th-TH" sz="18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85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80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828214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แจ้ห่ม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2.5 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65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60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962656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วังเหนือ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2.0 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60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50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93175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เถิน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2.2 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70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45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095035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แม่พริก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2.2 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65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50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8385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แม่</a:t>
                      </a:r>
                      <a:r>
                        <a:rPr lang="th-TH" sz="180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ทะ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2.5 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85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60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883928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สบปราบ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2.0 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60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40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983959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ห้างฉัตร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3.0 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85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90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280013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วังเหนือ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2.0 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60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50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98993535"/>
                  </a:ext>
                </a:extLst>
              </a:tr>
            </a:tbl>
          </a:graphicData>
        </a:graphic>
      </p:graphicFrame>
      <p:pic>
        <p:nvPicPr>
          <p:cNvPr id="4" name="Picture 17" descr="Logo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6237312"/>
            <a:ext cx="18637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3821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9039919"/>
              </p:ext>
            </p:extLst>
          </p:nvPr>
        </p:nvGraphicFramePr>
        <p:xfrm>
          <a:off x="348342" y="1480384"/>
          <a:ext cx="8535307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5018">
                  <a:extLst>
                    <a:ext uri="{9D8B030D-6E8A-4147-A177-3AD203B41FA5}">
                      <a16:colId xmlns:a16="http://schemas.microsoft.com/office/drawing/2014/main" xmlns="" val="1162734750"/>
                    </a:ext>
                  </a:extLst>
                </a:gridCol>
                <a:gridCol w="3198880">
                  <a:extLst>
                    <a:ext uri="{9D8B030D-6E8A-4147-A177-3AD203B41FA5}">
                      <a16:colId xmlns:a16="http://schemas.microsoft.com/office/drawing/2014/main" xmlns="" val="3764376266"/>
                    </a:ext>
                  </a:extLst>
                </a:gridCol>
                <a:gridCol w="2151409">
                  <a:extLst>
                    <a:ext uri="{9D8B030D-6E8A-4147-A177-3AD203B41FA5}">
                      <a16:colId xmlns:a16="http://schemas.microsoft.com/office/drawing/2014/main" xmlns="" val="4337382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ตัวชี้วัด</a:t>
                      </a:r>
                      <a:endParaRPr lang="th-TH" sz="2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เกณฑ์การวัด</a:t>
                      </a:r>
                      <a:endParaRPr lang="th-TH" sz="2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แหล่งข้อมูล</a:t>
                      </a:r>
                      <a:endParaRPr lang="th-TH" sz="2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746280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b="1" u="sng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ตัวชี้วัดที่ 1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ร้อยละความสำเร็จของการเบิกจ่ายเงินงบประมาณ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พ.ศ. 2560</a:t>
                      </a:r>
                      <a:endParaRPr lang="th-TH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b="1" u="sng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 1</a:t>
                      </a:r>
                      <a:r>
                        <a:rPr lang="th-TH" sz="18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ไม่น้อยกว่าร้อยละ</a:t>
                      </a:r>
                      <a:r>
                        <a:rPr lang="th-TH" sz="1800" b="1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80</a:t>
                      </a:r>
                      <a:endParaRPr lang="th-TH" sz="1800" b="1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u="sng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 2</a:t>
                      </a:r>
                      <a:r>
                        <a:rPr lang="th-TH" sz="18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ไม่น้อยกว่าร้อยละ</a:t>
                      </a:r>
                      <a:r>
                        <a:rPr lang="th-TH" sz="1800" b="1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84</a:t>
                      </a:r>
                      <a:endParaRPr lang="th-TH" sz="1800" b="1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u="sng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 3</a:t>
                      </a:r>
                      <a:r>
                        <a:rPr lang="th-TH" sz="18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ไม่น้อยกว่าร้อยละ</a:t>
                      </a:r>
                      <a:r>
                        <a:rPr lang="th-TH" sz="1800" b="1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88</a:t>
                      </a:r>
                      <a:endParaRPr lang="th-TH" sz="1800" b="1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u="sng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 4</a:t>
                      </a:r>
                      <a:r>
                        <a:rPr lang="th-TH" sz="18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ไม่น้อยกว่าร้อยละ</a:t>
                      </a:r>
                      <a:r>
                        <a:rPr lang="th-TH" sz="1800" b="1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92</a:t>
                      </a:r>
                      <a:endParaRPr lang="th-TH" sz="1800" b="1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u="sng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 5</a:t>
                      </a:r>
                      <a:r>
                        <a:rPr lang="th-TH" sz="18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ไม่น้อยกว่าร้อยละ</a:t>
                      </a:r>
                      <a:r>
                        <a:rPr lang="th-TH" sz="1800" b="1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96</a:t>
                      </a:r>
                      <a:endParaRPr lang="th-TH" sz="18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 kern="1200" dirty="0" smtClean="0"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</a:t>
                      </a: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GFMIS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กองคลัง</a:t>
                      </a:r>
                    </a:p>
                    <a:p>
                      <a:endParaRPr lang="th-TH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56235709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348342" y="296687"/>
            <a:ext cx="82731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0795" algn="ctr">
              <a:spcAft>
                <a:spcPts val="0"/>
              </a:spcAft>
            </a:pPr>
            <a:r>
              <a:rPr lang="th-TH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ตัวชี้วัด</a:t>
            </a:r>
            <a:r>
              <a:rPr lang="th-TH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และค่าเป้าหมายการประเมินผลการปฏิบัติราชการ</a:t>
            </a:r>
            <a:endParaRPr lang="en-US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R="10795" algn="ctr">
              <a:spcAft>
                <a:spcPts val="0"/>
              </a:spcAft>
            </a:pPr>
            <a:r>
              <a:rPr lang="th-TH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ระหว่าง อธิบดีกรมการพัฒนาชุมชน กับ พัฒนาการจังหวัด</a:t>
            </a:r>
            <a:endParaRPr lang="en-US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R="10795" algn="ctr">
              <a:spcAft>
                <a:spcPts val="0"/>
              </a:spcAft>
            </a:pPr>
            <a:r>
              <a:rPr lang="th-TH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รอบ 2/2560 (เม.ย.-ก.ย.)</a:t>
            </a:r>
            <a:endParaRPr lang="en-US" sz="120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3528" y="5345921"/>
            <a:ext cx="3246024" cy="1323439"/>
          </a:xfrm>
          <a:prstGeom prst="rect">
            <a:avLst/>
          </a:prstGeom>
          <a:ln w="25400"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ณ 30 มิ.ย.60 </a:t>
            </a:r>
          </a:p>
          <a:p>
            <a:pPr algn="ctr"/>
            <a:r>
              <a:rPr lang="th-TH" sz="20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จะต้องเบิกจ่ายได้</a:t>
            </a:r>
          </a:p>
          <a:p>
            <a:pPr algn="ctr"/>
            <a:r>
              <a:rPr lang="th-TH" sz="20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ไม่น้อยกว่าร้อยละ 73 </a:t>
            </a:r>
          </a:p>
          <a:p>
            <a:pPr algn="ctr"/>
            <a:r>
              <a:rPr lang="th-TH" sz="20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ถ้าไม่ได้ หัก 1 คะแนน</a:t>
            </a:r>
            <a:endParaRPr lang="th-TH" sz="2000" dirty="0"/>
          </a:p>
        </p:txBody>
      </p:sp>
      <p:sp>
        <p:nvSpPr>
          <p:cNvPr id="8" name="Oval 7"/>
          <p:cNvSpPr/>
          <p:nvPr/>
        </p:nvSpPr>
        <p:spPr>
          <a:xfrm>
            <a:off x="171380" y="74616"/>
            <a:ext cx="1409226" cy="131004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ทีม</a:t>
            </a:r>
            <a:endParaRPr lang="th-TH" sz="44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685046" y="3645024"/>
            <a:ext cx="2207434" cy="400110"/>
          </a:xfrm>
          <a:prstGeom prst="rect">
            <a:avLst/>
          </a:prstGeom>
          <a:ln w="25400"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น้ำหนัก 60</a:t>
            </a:r>
            <a:endParaRPr lang="th-TH" sz="2000" dirty="0"/>
          </a:p>
        </p:txBody>
      </p:sp>
      <p:pic>
        <p:nvPicPr>
          <p:cNvPr id="10" name="Picture 17" descr="Logo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6118225"/>
            <a:ext cx="18637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3773901" y="5345920"/>
            <a:ext cx="3246024" cy="1323439"/>
          </a:xfrm>
          <a:prstGeom prst="rect">
            <a:avLst/>
          </a:prstGeom>
          <a:ln w="25400"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ณ 31 ก.ค.60 </a:t>
            </a:r>
          </a:p>
          <a:p>
            <a:pPr algn="ctr"/>
            <a:r>
              <a:rPr lang="th-TH" sz="20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จะต้องเบิกจ่ายได้</a:t>
            </a:r>
          </a:p>
          <a:p>
            <a:pPr algn="ctr"/>
            <a:r>
              <a:rPr lang="th-TH" sz="20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ไม่น้อยกว่าร้อยละ 80 </a:t>
            </a:r>
          </a:p>
          <a:p>
            <a:pPr algn="ctr"/>
            <a:r>
              <a:rPr lang="th-TH" sz="20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ถ้าไม่ได้ หัก 1 </a:t>
            </a:r>
            <a:r>
              <a:rPr lang="th-TH" sz="20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คะแนน</a:t>
            </a:r>
            <a:endParaRPr lang="th-TH" sz="2000" dirty="0"/>
          </a:p>
        </p:txBody>
      </p:sp>
      <p:sp>
        <p:nvSpPr>
          <p:cNvPr id="4" name="Explosion 1 3"/>
          <p:cNvSpPr/>
          <p:nvPr/>
        </p:nvSpPr>
        <p:spPr>
          <a:xfrm>
            <a:off x="467544" y="3744288"/>
            <a:ext cx="2448272" cy="1601632"/>
          </a:xfrm>
          <a:prstGeom prst="irregularSeal1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เงื่อนไข</a:t>
            </a:r>
            <a:endParaRPr lang="th-TH" sz="24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2322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1468655"/>
              </p:ext>
            </p:extLst>
          </p:nvPr>
        </p:nvGraphicFramePr>
        <p:xfrm>
          <a:off x="348342" y="1480384"/>
          <a:ext cx="8273142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7189">
                  <a:extLst>
                    <a:ext uri="{9D8B030D-6E8A-4147-A177-3AD203B41FA5}">
                      <a16:colId xmlns:a16="http://schemas.microsoft.com/office/drawing/2014/main" xmlns="" val="1162734750"/>
                    </a:ext>
                  </a:extLst>
                </a:gridCol>
                <a:gridCol w="3344092">
                  <a:extLst>
                    <a:ext uri="{9D8B030D-6E8A-4147-A177-3AD203B41FA5}">
                      <a16:colId xmlns:a16="http://schemas.microsoft.com/office/drawing/2014/main" xmlns="" val="3764376266"/>
                    </a:ext>
                  </a:extLst>
                </a:gridCol>
                <a:gridCol w="1841861">
                  <a:extLst>
                    <a:ext uri="{9D8B030D-6E8A-4147-A177-3AD203B41FA5}">
                      <a16:colId xmlns:a16="http://schemas.microsoft.com/office/drawing/2014/main" xmlns="" val="4337382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ตัวชี้วัด</a:t>
                      </a:r>
                      <a:endParaRPr lang="th-TH" sz="2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เกณฑ์การวัด</a:t>
                      </a:r>
                      <a:endParaRPr lang="th-TH" sz="2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แหล่งข้อมูล</a:t>
                      </a:r>
                      <a:endParaRPr lang="th-TH" sz="2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746280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b="1" u="sng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ตัวชี้วัดที่ 2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ร้อยละความสำเร็จตามแผนปฏิบัติการ และขับเคลื่อนตัวชี้วัดที่รับผิดชอบตามตัวชี้วัด                      ในวาระกรมการพัฒนาชุมชน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b="1" u="sng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ระดับที่ 1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ไม่น้อยกว่าร้อยละ 40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1800" b="1" u="sng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ระดับที่ </a:t>
                      </a:r>
                      <a:r>
                        <a:rPr lang="en-US" sz="1800" b="1" u="sng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ไม่น้อยกว่าร้อยละ </a:t>
                      </a: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50</a:t>
                      </a:r>
                    </a:p>
                    <a:p>
                      <a:r>
                        <a:rPr lang="th-TH" sz="1800" b="1" u="sng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ระดับที่ </a:t>
                      </a:r>
                      <a:r>
                        <a:rPr lang="en-US" sz="1800" b="1" u="sng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ไม่น้อยกว่าร้อยละ </a:t>
                      </a: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60</a:t>
                      </a:r>
                    </a:p>
                    <a:p>
                      <a:r>
                        <a:rPr lang="th-TH" sz="1800" b="1" u="sng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ระดับที่ </a:t>
                      </a:r>
                      <a:r>
                        <a:rPr lang="en-US" sz="1800" b="1" u="sng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ไม่น้อยกว่าร้อยละ </a:t>
                      </a: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70</a:t>
                      </a:r>
                    </a:p>
                    <a:p>
                      <a:r>
                        <a:rPr lang="th-TH" sz="1800" b="1" u="sng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ระดับที่ </a:t>
                      </a:r>
                      <a:r>
                        <a:rPr lang="en-US" sz="1800" b="1" u="sng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ไม่น้อยกว่าร้อยละ </a:t>
                      </a: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80</a:t>
                      </a:r>
                      <a:endParaRPr lang="th-TH" sz="18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 kern="1200" dirty="0" smtClean="0"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-กองแผนงาน</a:t>
                      </a:r>
                    </a:p>
                    <a:p>
                      <a:endParaRPr lang="th-TH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56235709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6480665" y="3827589"/>
            <a:ext cx="2142307" cy="400110"/>
          </a:xfrm>
          <a:prstGeom prst="rect">
            <a:avLst/>
          </a:prstGeom>
          <a:ln w="25400"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น้ำหนัก 40</a:t>
            </a:r>
            <a:endParaRPr lang="th-TH" sz="2000" dirty="0"/>
          </a:p>
        </p:txBody>
      </p:sp>
      <p:pic>
        <p:nvPicPr>
          <p:cNvPr id="6" name="Picture 17" descr="Logo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6118225"/>
            <a:ext cx="18637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548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4861769"/>
              </p:ext>
            </p:extLst>
          </p:nvPr>
        </p:nvGraphicFramePr>
        <p:xfrm>
          <a:off x="348342" y="1480384"/>
          <a:ext cx="8273142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7189">
                  <a:extLst>
                    <a:ext uri="{9D8B030D-6E8A-4147-A177-3AD203B41FA5}">
                      <a16:colId xmlns:a16="http://schemas.microsoft.com/office/drawing/2014/main" xmlns="" val="1162734750"/>
                    </a:ext>
                  </a:extLst>
                </a:gridCol>
                <a:gridCol w="3344092">
                  <a:extLst>
                    <a:ext uri="{9D8B030D-6E8A-4147-A177-3AD203B41FA5}">
                      <a16:colId xmlns:a16="http://schemas.microsoft.com/office/drawing/2014/main" xmlns="" val="3764376266"/>
                    </a:ext>
                  </a:extLst>
                </a:gridCol>
                <a:gridCol w="1841861">
                  <a:extLst>
                    <a:ext uri="{9D8B030D-6E8A-4147-A177-3AD203B41FA5}">
                      <a16:colId xmlns:a16="http://schemas.microsoft.com/office/drawing/2014/main" xmlns="" val="4337382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ตัวชี้วัด</a:t>
                      </a:r>
                      <a:endParaRPr lang="th-TH" sz="2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เกณฑ์การวัด</a:t>
                      </a:r>
                      <a:endParaRPr lang="th-TH" sz="2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แหล่งข้อมูล</a:t>
                      </a:r>
                      <a:endParaRPr lang="th-TH" sz="2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746280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b="1" u="sng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ตัวชี้วัดที่ </a:t>
                      </a:r>
                      <a:r>
                        <a:rPr lang="en-US" sz="1800" b="1" u="sng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รายได้จากการจำหน่ายผลิตภัณฑ์ชุมชน </a:t>
                      </a: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OTOP</a:t>
                      </a:r>
                      <a:endParaRPr lang="th-TH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b="1" u="sng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 1</a:t>
                      </a:r>
                      <a:r>
                        <a:rPr lang="th-TH" sz="18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ร้อยละ</a:t>
                      </a:r>
                      <a:r>
                        <a:rPr lang="th-TH" sz="1800" b="1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14</a:t>
                      </a:r>
                      <a:endParaRPr lang="th-TH" sz="1800" b="1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u="sng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 2</a:t>
                      </a:r>
                      <a:r>
                        <a:rPr lang="th-TH" sz="18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ร้อยละ</a:t>
                      </a:r>
                      <a:r>
                        <a:rPr lang="th-TH" sz="1800" b="1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15</a:t>
                      </a:r>
                      <a:endParaRPr lang="th-TH" sz="1800" b="1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u="sng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 3</a:t>
                      </a:r>
                      <a:r>
                        <a:rPr lang="th-TH" sz="18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ร้อยละ</a:t>
                      </a:r>
                      <a:r>
                        <a:rPr lang="th-TH" sz="1800" b="1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16</a:t>
                      </a:r>
                      <a:endParaRPr lang="th-TH" sz="1800" b="1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u="sng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 4</a:t>
                      </a:r>
                      <a:r>
                        <a:rPr lang="th-TH" sz="18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ร้อยละ</a:t>
                      </a:r>
                      <a:r>
                        <a:rPr lang="th-TH" sz="1800" b="1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17</a:t>
                      </a:r>
                      <a:endParaRPr lang="th-TH" sz="1800" b="1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u="sng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 5</a:t>
                      </a:r>
                      <a:r>
                        <a:rPr lang="th-TH" sz="18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ร้อยละ</a:t>
                      </a:r>
                      <a:r>
                        <a:rPr lang="th-TH" sz="1800" b="1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18</a:t>
                      </a:r>
                      <a:endParaRPr lang="th-TH" sz="18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-ศูนย์ข้อมูลกลาง</a:t>
                      </a:r>
                    </a:p>
                    <a:p>
                      <a:endParaRPr lang="th-TH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56235709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348342" y="296687"/>
            <a:ext cx="82731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0795" algn="ctr">
              <a:spcAft>
                <a:spcPts val="0"/>
              </a:spcAft>
            </a:pPr>
            <a:r>
              <a:rPr lang="th-TH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ตัวชี้วัด</a:t>
            </a:r>
            <a:r>
              <a:rPr lang="th-TH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และค่าเป้าหมายการประเมินผลการปฏิบัติราชการ</a:t>
            </a:r>
            <a:endParaRPr lang="en-US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R="10795" algn="ctr">
              <a:spcAft>
                <a:spcPts val="0"/>
              </a:spcAft>
            </a:pPr>
            <a:r>
              <a:rPr lang="th-TH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ระหว่าง อธิบดีกรมการพัฒนาชุมชน กับ พัฒนาการจังหวัด</a:t>
            </a:r>
            <a:endParaRPr lang="en-US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R="10795" algn="ctr">
              <a:spcAft>
                <a:spcPts val="0"/>
              </a:spcAft>
            </a:pPr>
            <a:r>
              <a:rPr lang="th-TH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รอบ 1/2560 (ต.ค.- มี.ค.)</a:t>
            </a:r>
            <a:endParaRPr lang="en-US" sz="120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171380" y="74616"/>
            <a:ext cx="1409226" cy="131004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บุคคล</a:t>
            </a:r>
            <a:endParaRPr lang="th-TH" sz="20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479177" y="3573016"/>
            <a:ext cx="2142307" cy="400110"/>
          </a:xfrm>
          <a:prstGeom prst="rect">
            <a:avLst/>
          </a:prstGeom>
          <a:ln w="25400"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น้ำหนัก 20</a:t>
            </a:r>
            <a:endParaRPr lang="th-TH" sz="2000" dirty="0"/>
          </a:p>
        </p:txBody>
      </p:sp>
      <p:pic>
        <p:nvPicPr>
          <p:cNvPr id="6" name="Picture 17" descr="Logo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6118225"/>
            <a:ext cx="18637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323528" y="5345921"/>
            <a:ext cx="3246024" cy="1323439"/>
          </a:xfrm>
          <a:prstGeom prst="rect">
            <a:avLst/>
          </a:prstGeom>
          <a:ln w="25400"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ณ 31 ก.ค.60 </a:t>
            </a:r>
          </a:p>
          <a:p>
            <a:pPr algn="ctr"/>
            <a:r>
              <a:rPr lang="th-TH" sz="20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จะต้องมียอดจำหน่าย</a:t>
            </a:r>
          </a:p>
          <a:p>
            <a:pPr algn="ctr"/>
            <a:r>
              <a:rPr lang="th-TH" sz="20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ไม่น้อยกว่าร้อยละ 18 </a:t>
            </a:r>
          </a:p>
          <a:p>
            <a:pPr algn="ctr"/>
            <a:r>
              <a:rPr lang="th-TH" sz="20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ถ้าไม่ได้ หัก 1 คะแนน</a:t>
            </a:r>
            <a:endParaRPr lang="th-TH" sz="2000" dirty="0"/>
          </a:p>
        </p:txBody>
      </p:sp>
      <p:sp>
        <p:nvSpPr>
          <p:cNvPr id="9" name="Explosion 1 8"/>
          <p:cNvSpPr/>
          <p:nvPr/>
        </p:nvSpPr>
        <p:spPr>
          <a:xfrm>
            <a:off x="467544" y="3744288"/>
            <a:ext cx="2448272" cy="1601632"/>
          </a:xfrm>
          <a:prstGeom prst="irregularSeal1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เงื่อนไข</a:t>
            </a:r>
            <a:endParaRPr lang="th-TH" sz="24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677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7627152"/>
              </p:ext>
            </p:extLst>
          </p:nvPr>
        </p:nvGraphicFramePr>
        <p:xfrm>
          <a:off x="348342" y="1480384"/>
          <a:ext cx="8273142" cy="2072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7189">
                  <a:extLst>
                    <a:ext uri="{9D8B030D-6E8A-4147-A177-3AD203B41FA5}">
                      <a16:colId xmlns:a16="http://schemas.microsoft.com/office/drawing/2014/main" xmlns="" val="1162734750"/>
                    </a:ext>
                  </a:extLst>
                </a:gridCol>
                <a:gridCol w="3344092">
                  <a:extLst>
                    <a:ext uri="{9D8B030D-6E8A-4147-A177-3AD203B41FA5}">
                      <a16:colId xmlns:a16="http://schemas.microsoft.com/office/drawing/2014/main" xmlns="" val="3764376266"/>
                    </a:ext>
                  </a:extLst>
                </a:gridCol>
                <a:gridCol w="1841861">
                  <a:extLst>
                    <a:ext uri="{9D8B030D-6E8A-4147-A177-3AD203B41FA5}">
                      <a16:colId xmlns:a16="http://schemas.microsoft.com/office/drawing/2014/main" xmlns="" val="4337382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ตัวชี้วัด</a:t>
                      </a:r>
                      <a:endParaRPr lang="th-TH" sz="2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เกณฑ์การวัด</a:t>
                      </a:r>
                      <a:endParaRPr lang="th-TH" sz="2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แหล่งข้อมูล</a:t>
                      </a:r>
                      <a:endParaRPr lang="th-TH" sz="2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746280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b="1" u="sng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ตัวชี้วัดที่ 4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ร้อยละที่เพิ่มขึ้นของจำนวนผู้ผลิต ผู้ประกอบการ </a:t>
                      </a: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OTOP 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ที่ลงทะเบียนใหม่ </a:t>
                      </a:r>
                      <a:endParaRPr lang="th-TH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 1 ร้อยละ</a:t>
                      </a:r>
                      <a:r>
                        <a:rPr lang="th-TH" sz="1800" b="1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12</a:t>
                      </a:r>
                      <a:endParaRPr lang="th-TH" sz="1800" b="1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 2 ร้อยละ</a:t>
                      </a:r>
                      <a:r>
                        <a:rPr lang="th-TH" sz="1800" b="1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14</a:t>
                      </a:r>
                      <a:endParaRPr lang="th-TH" sz="1800" b="1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 3 ร้อยละ</a:t>
                      </a:r>
                      <a:r>
                        <a:rPr lang="th-TH" sz="1800" b="1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16</a:t>
                      </a:r>
                      <a:endParaRPr lang="th-TH" sz="1800" b="1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 4 ร้อยละ</a:t>
                      </a:r>
                      <a:r>
                        <a:rPr lang="th-TH" sz="1800" b="1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18</a:t>
                      </a:r>
                      <a:endParaRPr lang="th-TH" sz="1800" b="1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 5 ร้อยละ</a:t>
                      </a:r>
                      <a:r>
                        <a:rPr lang="th-TH" sz="1800" b="1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20</a:t>
                      </a:r>
                      <a:endParaRPr lang="th-TH" sz="18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-สำนักส่งเสริมภูมิปัญญาท้องถิ่นและวิสาหกิจชุมชน</a:t>
                      </a:r>
                    </a:p>
                    <a:p>
                      <a:endParaRPr lang="th-TH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56235709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6479177" y="3676962"/>
            <a:ext cx="2142307" cy="400110"/>
          </a:xfrm>
          <a:prstGeom prst="rect">
            <a:avLst/>
          </a:prstGeom>
          <a:ln w="25400"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น้ำหนัก 15</a:t>
            </a:r>
            <a:endParaRPr lang="th-TH" sz="2000" dirty="0"/>
          </a:p>
        </p:txBody>
      </p:sp>
      <p:pic>
        <p:nvPicPr>
          <p:cNvPr id="6" name="Picture 17" descr="Logo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6118225"/>
            <a:ext cx="18637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069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8655630"/>
              </p:ext>
            </p:extLst>
          </p:nvPr>
        </p:nvGraphicFramePr>
        <p:xfrm>
          <a:off x="348342" y="1480384"/>
          <a:ext cx="8273142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7434">
                  <a:extLst>
                    <a:ext uri="{9D8B030D-6E8A-4147-A177-3AD203B41FA5}">
                      <a16:colId xmlns:a16="http://schemas.microsoft.com/office/drawing/2014/main" xmlns="" val="1162734750"/>
                    </a:ext>
                  </a:extLst>
                </a:gridCol>
                <a:gridCol w="4223847">
                  <a:extLst>
                    <a:ext uri="{9D8B030D-6E8A-4147-A177-3AD203B41FA5}">
                      <a16:colId xmlns:a16="http://schemas.microsoft.com/office/drawing/2014/main" xmlns="" val="3764376266"/>
                    </a:ext>
                  </a:extLst>
                </a:gridCol>
                <a:gridCol w="1841861">
                  <a:extLst>
                    <a:ext uri="{9D8B030D-6E8A-4147-A177-3AD203B41FA5}">
                      <a16:colId xmlns:a16="http://schemas.microsoft.com/office/drawing/2014/main" xmlns="" val="4337382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ตัวชี้วัด</a:t>
                      </a:r>
                      <a:endParaRPr lang="th-TH" sz="2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เกณฑ์การวัด</a:t>
                      </a:r>
                      <a:endParaRPr lang="th-TH" sz="2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แหล่งข้อมูล</a:t>
                      </a:r>
                      <a:endParaRPr lang="th-TH" sz="2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746280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b="1" u="sng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ตัวชี้วัดที่ </a:t>
                      </a:r>
                      <a:r>
                        <a:rPr lang="en-US" sz="1800" b="1" u="sng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ร้อยละของครัวเรือนยากจนเป้าหมายที่มีรายได้ต่ำกว่าเกณฑ์ จปฐ. คงเหลือ</a:t>
                      </a:r>
                      <a:endParaRPr lang="th-TH" sz="18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b="1" u="sng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ระดับที่ 1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คงเหลือ ไม่เกินร้อยละ 16.36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1800" b="1" u="sng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ระดับที่ 2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คงเหลือ ไม่เกินร้อยละ 15.36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1800" b="1" u="sng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ระดับที่ 3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คงเหลือ ไม่เกินร้อยละ 14.36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1800" b="1" u="sng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ระดับที่ 4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คงเหลือ ไม่เกินร้อยละ 13.36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1800" b="1" u="sng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ระดับที่ 5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คงเหลือ ไม่เกินร้อยละ 12.36</a:t>
                      </a:r>
                      <a:endParaRPr lang="th-TH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-สำนักเสริมสร้างความเข้มแข็งชุมชน</a:t>
                      </a:r>
                    </a:p>
                    <a:p>
                      <a:endParaRPr lang="th-TH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56235709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6479177" y="3645024"/>
            <a:ext cx="2142307" cy="400110"/>
          </a:xfrm>
          <a:prstGeom prst="rect">
            <a:avLst/>
          </a:prstGeom>
          <a:ln w="25400"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น้ำหนัก 15</a:t>
            </a:r>
            <a:endParaRPr lang="th-TH" sz="2000" dirty="0"/>
          </a:p>
        </p:txBody>
      </p:sp>
      <p:pic>
        <p:nvPicPr>
          <p:cNvPr id="6" name="Picture 17" descr="Logo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6118225"/>
            <a:ext cx="18637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1346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1886846"/>
              </p:ext>
            </p:extLst>
          </p:nvPr>
        </p:nvGraphicFramePr>
        <p:xfrm>
          <a:off x="35496" y="44624"/>
          <a:ext cx="9108503" cy="597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1705">
                  <a:extLst>
                    <a:ext uri="{9D8B030D-6E8A-4147-A177-3AD203B41FA5}">
                      <a16:colId xmlns:a16="http://schemas.microsoft.com/office/drawing/2014/main" xmlns="" val="1162734750"/>
                    </a:ext>
                  </a:extLst>
                </a:gridCol>
                <a:gridCol w="5197127">
                  <a:extLst>
                    <a:ext uri="{9D8B030D-6E8A-4147-A177-3AD203B41FA5}">
                      <a16:colId xmlns:a16="http://schemas.microsoft.com/office/drawing/2014/main" xmlns="" val="3764376266"/>
                    </a:ext>
                  </a:extLst>
                </a:gridCol>
                <a:gridCol w="1619671">
                  <a:extLst>
                    <a:ext uri="{9D8B030D-6E8A-4147-A177-3AD203B41FA5}">
                      <a16:colId xmlns:a16="http://schemas.microsoft.com/office/drawing/2014/main" xmlns="" val="4337382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ตัวชี้วัด</a:t>
                      </a:r>
                      <a:endParaRPr lang="th-TH" sz="20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เกณฑ์การวัด</a:t>
                      </a:r>
                      <a:endParaRPr lang="th-TH" sz="20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แหล่งข้อมูล</a:t>
                      </a:r>
                      <a:endParaRPr lang="th-TH" sz="20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746280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b="1" u="sng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ตัวชี้วัดที่ 6</a:t>
                      </a:r>
                      <a:r>
                        <a:rPr lang="en-US" sz="1800" b="1" u="sng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ะดับความสำเร็จของการขับเคลื่อนการพัฒนาเศรษฐกิจฐานรากและประชารัฐจังหวัด</a:t>
                      </a:r>
                      <a:endParaRPr lang="th-TH" sz="18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b="1" u="sng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ระดับที่ 1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sym typeface="Wingdings" panose="05000000000000000000" pitchFamily="2" charset="2"/>
                        </a:rPr>
                        <a:t>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รายได้เพิ่มขึ้น 5 กลุ่ม ขึ้นไป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sym typeface="Wingdings" panose="05000000000000000000" pitchFamily="2" charset="2"/>
                        </a:rPr>
                        <a:t>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จำนวนผลิตภัณฑ์ได้รับการพัฒนา               </a:t>
                      </a: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สร้างมูลค่าเพิ่ม 5 ผลิตภัณฑ์ ขึ้นไป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sym typeface="Wingdings" panose="05000000000000000000" pitchFamily="2" charset="2"/>
                        </a:rPr>
                        <a:t>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จำนวนกลุ่มเป้าหมายได้รับประโยชน์  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10  กลุ่ม ขึ้นไป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1800" b="1" u="sng" kern="1200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ระดับที่ 2</a:t>
                      </a:r>
                      <a:r>
                        <a:rPr lang="th-TH" sz="1800" b="1" kern="1200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800" b="1" kern="1200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–</a:t>
                      </a:r>
                      <a:r>
                        <a:rPr lang="th-TH" sz="1800" b="1" kern="1200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ไม่มี –</a:t>
                      </a:r>
                      <a:endParaRPr lang="en-US" sz="1800" b="1" kern="1200" dirty="0" smtClean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1800" b="1" u="sng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ระดับที่ 3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sym typeface="Wingdings" panose="05000000000000000000" pitchFamily="2" charset="2"/>
                        </a:rPr>
                        <a:t>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รายได้เพิ่มขึ้น </a:t>
                      </a: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กลุ่ม ขึ้นไป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sym typeface="Wingdings" panose="05000000000000000000" pitchFamily="2" charset="2"/>
                        </a:rPr>
                        <a:t>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จำนวนผลิตภัณฑ์ได้รับการพัฒนา </a:t>
                      </a: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สร้างมูลค่าเพิ่ม 10 ผลิตภัณฑ์ ขึ้นไป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sym typeface="Wingdings" panose="05000000000000000000" pitchFamily="2" charset="2"/>
                        </a:rPr>
                        <a:t>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จำนวนกลุ่มเป้าหมายได้รับประโยชน์  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2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  กลุ่ม ขึ้นไป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1800" b="1" u="sng" kern="1200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ระดับที่ 4 </a:t>
                      </a:r>
                      <a:r>
                        <a:rPr lang="en-US" sz="1800" b="1" kern="1200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–</a:t>
                      </a:r>
                      <a:r>
                        <a:rPr lang="th-TH" sz="1800" b="1" kern="1200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ไม่มี –</a:t>
                      </a:r>
                      <a:endParaRPr lang="en-US" sz="1800" b="1" kern="1200" dirty="0" smtClean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1800" b="1" u="sng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ระดับที่ 5</a:t>
                      </a: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sym typeface="Wingdings" panose="05000000000000000000" pitchFamily="2" charset="2"/>
                        </a:rPr>
                        <a:t>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รายได้เพิ่มขึ้น </a:t>
                      </a: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 กลุ่ม ขึ้นไป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sym typeface="Wingdings" panose="05000000000000000000" pitchFamily="2" charset="2"/>
                        </a:rPr>
                        <a:t>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จำนวนผลิตภัณฑ์ที่ได้รับการพัฒนา </a:t>
                      </a: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สร้างมูลค่าเพิ่ม 15 ผลิตภัณฑ์ ขึ้นไป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sym typeface="Wingdings" panose="05000000000000000000" pitchFamily="2" charset="2"/>
                        </a:rPr>
                        <a:t>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จำนวนกลุ่มเป้าหมายได้รับประโยชน์ 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30  กลุ่ม ขึ้นไป</a:t>
                      </a:r>
                      <a:endParaRPr lang="en-US" sz="1800" b="1" kern="1200" dirty="0"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-สำนักเสริมสร้างความเข้มแข็งชุมชน</a:t>
                      </a:r>
                    </a:p>
                    <a:p>
                      <a:endParaRPr lang="th-TH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56235709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4545538" y="6228526"/>
            <a:ext cx="2142307" cy="400110"/>
          </a:xfrm>
          <a:prstGeom prst="rect">
            <a:avLst/>
          </a:prstGeom>
          <a:ln w="25400"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น้ำหนัก 20</a:t>
            </a:r>
            <a:endParaRPr lang="th-TH" sz="2000" dirty="0"/>
          </a:p>
        </p:txBody>
      </p:sp>
      <p:pic>
        <p:nvPicPr>
          <p:cNvPr id="6" name="Picture 17" descr="Logo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6118225"/>
            <a:ext cx="18637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5440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179" y="322332"/>
            <a:ext cx="8670471" cy="570415"/>
          </a:xfrm>
        </p:spPr>
        <p:txBody>
          <a:bodyPr>
            <a:noAutofit/>
          </a:bodyPr>
          <a:lstStyle/>
          <a:p>
            <a:pPr algn="ctr"/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กระบวนการบริหารจัดการองค์การ ของกรมการพัฒนาชุมชน</a:t>
            </a:r>
            <a:endParaRPr lang="th-TH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86901" y="1255322"/>
            <a:ext cx="311265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Planning</a:t>
            </a:r>
            <a:endParaRPr lang="th-TH" sz="15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599936714"/>
              </p:ext>
            </p:extLst>
          </p:nvPr>
        </p:nvGraphicFramePr>
        <p:xfrm>
          <a:off x="1185455" y="1560924"/>
          <a:ext cx="7122522" cy="4359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431759" y="2497743"/>
            <a:ext cx="148510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Budgeting</a:t>
            </a:r>
            <a:endParaRPr lang="th-TH" sz="15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75910" y="2497743"/>
            <a:ext cx="159693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Organizing</a:t>
            </a:r>
            <a:endParaRPr lang="th-TH" sz="15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25342" y="4016562"/>
            <a:ext cx="128669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Staffing</a:t>
            </a:r>
            <a:endParaRPr lang="th-TH" sz="15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61924" y="5211548"/>
            <a:ext cx="163749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Directing</a:t>
            </a:r>
            <a:endParaRPr lang="th-TH" sz="15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09689" y="5211548"/>
            <a:ext cx="149390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Coordinating</a:t>
            </a:r>
            <a:endParaRPr lang="th-TH" sz="15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85455" y="4016562"/>
            <a:ext cx="139298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Reporting</a:t>
            </a:r>
            <a:endParaRPr lang="th-TH" sz="15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5293895" y="2120566"/>
            <a:ext cx="468029" cy="204537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451847" y="3227471"/>
            <a:ext cx="104764" cy="429162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6039853" y="4766433"/>
            <a:ext cx="315742" cy="445115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V="1">
            <a:off x="3789947" y="2120567"/>
            <a:ext cx="409074" cy="204536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2916868" y="3227471"/>
            <a:ext cx="139154" cy="429162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3186901" y="4802527"/>
            <a:ext cx="267572" cy="403502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4511842" y="5657851"/>
            <a:ext cx="493295" cy="12032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 descr="Logo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6118225"/>
            <a:ext cx="18637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563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6253526"/>
              </p:ext>
            </p:extLst>
          </p:nvPr>
        </p:nvGraphicFramePr>
        <p:xfrm>
          <a:off x="348342" y="332656"/>
          <a:ext cx="8273142" cy="487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6481">
                  <a:extLst>
                    <a:ext uri="{9D8B030D-6E8A-4147-A177-3AD203B41FA5}">
                      <a16:colId xmlns:a16="http://schemas.microsoft.com/office/drawing/2014/main" xmlns="" val="1162734750"/>
                    </a:ext>
                  </a:extLst>
                </a:gridCol>
                <a:gridCol w="4323806">
                  <a:extLst>
                    <a:ext uri="{9D8B030D-6E8A-4147-A177-3AD203B41FA5}">
                      <a16:colId xmlns:a16="http://schemas.microsoft.com/office/drawing/2014/main" xmlns="" val="3764376266"/>
                    </a:ext>
                  </a:extLst>
                </a:gridCol>
                <a:gridCol w="1632855">
                  <a:extLst>
                    <a:ext uri="{9D8B030D-6E8A-4147-A177-3AD203B41FA5}">
                      <a16:colId xmlns:a16="http://schemas.microsoft.com/office/drawing/2014/main" xmlns="" val="4337382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ตัวชี้วัด</a:t>
                      </a:r>
                      <a:endParaRPr lang="th-TH" sz="20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เกณฑ์การวัด</a:t>
                      </a:r>
                      <a:endParaRPr lang="th-TH" sz="20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แหล่งข้อมูล</a:t>
                      </a:r>
                      <a:endParaRPr lang="th-TH" sz="20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746280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b="1" u="sng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ตัวชี้วัดที่ 7</a:t>
                      </a:r>
                      <a:r>
                        <a:rPr lang="en-US" sz="1800" b="1" u="sng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ระดับความสำเร็จของการพัฒนาอาชีพครัวเรือน</a:t>
                      </a:r>
                      <a:endParaRPr lang="th-TH" sz="18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b="1" u="sng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ระดับที่ 1 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มีฐานข้อมูลครัวเรือนสัมมาชีพชุมชน 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หมู่บ้านละ 20 ครัวเรือน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1800" b="1" u="sng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ระดับที่ 2 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มีการส่งเสริมให้ครัวเรือนเป้าหมายได้รับการฝึกอาชีพตามความต้องการร้อยละ 100 ของครัวเรือนเป้าหมาย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1800" b="1" u="sng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ระดับที่ 3 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มีครัวเรือนสัมมาชีพประกอบอาชีพตามแนวทางการสร้างสัมมาชีพชุมชน</a:t>
                      </a: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ไม่น้อยกว่าร้อยละ 85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1800" b="1" u="sng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ระดับที่ 4 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มีกลุ่มอาชีพ ไม่น้อยกว่าร้อยละ 10 ของจำนวนหมู่บ้านเป้าหมาย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1800" b="1" u="sng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ระดับที่ 5 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ครัวเรือนที่ประกอบอาชีพตามแนวทางการสร้างสัมมาชีพชุมชนมีรายได้เพิ่มขึ้น ไม่น้อยกว่าร้อยละ 3</a:t>
                      </a:r>
                      <a:endParaRPr lang="en-US" sz="1800" b="1" kern="1200" dirty="0"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-สำนักเสริมสร้างความเข้มแข็งชุมชน</a:t>
                      </a:r>
                    </a:p>
                    <a:p>
                      <a:endParaRPr lang="th-TH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56235709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6479177" y="5463785"/>
            <a:ext cx="2142307" cy="400110"/>
          </a:xfrm>
          <a:prstGeom prst="rect">
            <a:avLst/>
          </a:prstGeom>
          <a:ln w="25400"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น้ำหนัก 15</a:t>
            </a:r>
            <a:endParaRPr lang="th-TH" sz="2000" dirty="0"/>
          </a:p>
        </p:txBody>
      </p:sp>
      <p:pic>
        <p:nvPicPr>
          <p:cNvPr id="6" name="Picture 17" descr="Logo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6118225"/>
            <a:ext cx="18637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501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1688481"/>
              </p:ext>
            </p:extLst>
          </p:nvPr>
        </p:nvGraphicFramePr>
        <p:xfrm>
          <a:off x="348342" y="1480384"/>
          <a:ext cx="8273142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7189">
                  <a:extLst>
                    <a:ext uri="{9D8B030D-6E8A-4147-A177-3AD203B41FA5}">
                      <a16:colId xmlns:a16="http://schemas.microsoft.com/office/drawing/2014/main" xmlns="" val="1162734750"/>
                    </a:ext>
                  </a:extLst>
                </a:gridCol>
                <a:gridCol w="3344092">
                  <a:extLst>
                    <a:ext uri="{9D8B030D-6E8A-4147-A177-3AD203B41FA5}">
                      <a16:colId xmlns:a16="http://schemas.microsoft.com/office/drawing/2014/main" xmlns="" val="3764376266"/>
                    </a:ext>
                  </a:extLst>
                </a:gridCol>
                <a:gridCol w="1841861">
                  <a:extLst>
                    <a:ext uri="{9D8B030D-6E8A-4147-A177-3AD203B41FA5}">
                      <a16:colId xmlns:a16="http://schemas.microsoft.com/office/drawing/2014/main" xmlns="" val="4337382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ตัวชี้วัด</a:t>
                      </a:r>
                      <a:endParaRPr lang="th-TH" sz="2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เกณฑ์การวัด</a:t>
                      </a:r>
                      <a:endParaRPr lang="th-TH" sz="2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แหล่งข้อมูล</a:t>
                      </a:r>
                      <a:endParaRPr lang="th-TH" sz="2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746280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b="1" u="sng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ตัวชี้วัดที่ 8</a:t>
                      </a:r>
                      <a:endParaRPr lang="th-TH" sz="1800" b="1" kern="1200" dirty="0" smtClean="0"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จำนวนกลุ่มเป้าหมายที่เข้าถึงแหล่งทุนเพื่อประกอบอาชีพหรือแก้ปัญหาหนี้สิน  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(๑ ครัวเรือน ๑ สัญญา)</a:t>
                      </a:r>
                      <a:endParaRPr lang="en-US" sz="1800" b="1" kern="1200" dirty="0"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b="1" u="sng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ระดับที่ 1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ไม่น้อยกว่าร้อยละ 60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1800" b="1" u="sng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ระดับที่ 2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ไม่น้อยกว่าร้อยละ 70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1800" b="1" u="sng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ระดับที่ 3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ไม่น้อยกว่าร้อยละ 80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1800" b="1" u="sng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ระดับที่ 4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ไม่น้อยกว่าร้อยละ 90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1800" b="1" u="sng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ระดับที่ 5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ร้อยละ 100</a:t>
                      </a:r>
                      <a:endParaRPr lang="en-US" sz="1800" b="1" kern="1200" dirty="0"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-สำนักพัฒนาทุนและองค์กรการเงินชุมชน</a:t>
                      </a:r>
                    </a:p>
                    <a:p>
                      <a:endParaRPr lang="th-TH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56235709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6479177" y="3676962"/>
            <a:ext cx="2142307" cy="400110"/>
          </a:xfrm>
          <a:prstGeom prst="rect">
            <a:avLst/>
          </a:prstGeom>
          <a:ln w="25400"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น้ำหนัก 15</a:t>
            </a:r>
            <a:endParaRPr lang="th-TH" sz="2000" dirty="0"/>
          </a:p>
        </p:txBody>
      </p:sp>
      <p:pic>
        <p:nvPicPr>
          <p:cNvPr id="6" name="Picture 17" descr="Logo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6118225"/>
            <a:ext cx="18637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2298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Box 4"/>
          <p:cNvSpPr txBox="1">
            <a:spLocks noChangeArrowheads="1"/>
          </p:cNvSpPr>
          <p:nvPr/>
        </p:nvSpPr>
        <p:spPr bwMode="auto">
          <a:xfrm>
            <a:off x="2168525" y="5143500"/>
            <a:ext cx="48196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th-TH" altLang="th-TH" sz="6000" b="1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ปัญหาที่พบ...</a:t>
            </a:r>
          </a:p>
        </p:txBody>
      </p:sp>
      <p:pic>
        <p:nvPicPr>
          <p:cNvPr id="62467" name="Picture 4" descr="http://www.suradechjaa.com/wp-content/uploads/2013/05/%E0%B8%84%E0%B8%B3%E0%B8%96%E0%B8%B2%E0%B8%A1ml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5" y="857250"/>
            <a:ext cx="4286250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7" descr="Logo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6237312"/>
            <a:ext cx="18637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6580275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87531" y="244436"/>
            <a:ext cx="82731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0795" algn="ctr">
              <a:spcAft>
                <a:spcPts val="0"/>
              </a:spcAft>
            </a:pPr>
            <a:r>
              <a:rPr lang="th-TH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ปัญหาการดำเนินงานที่ผ่านมา</a:t>
            </a:r>
            <a:endParaRPr lang="en-US" sz="240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3360" y="1049980"/>
            <a:ext cx="82731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0795">
              <a:spcAft>
                <a:spcPts val="0"/>
              </a:spcAft>
            </a:pPr>
            <a:r>
              <a:rPr lang="th-TH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1.ความล่าช้าในการกำหนดค่าเป้าหมาย/ตัวชี้วัด</a:t>
            </a:r>
            <a:endParaRPr lang="en-US" sz="200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09004" y="1685707"/>
            <a:ext cx="827314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0795">
              <a:spcAft>
                <a:spcPts val="0"/>
              </a:spcAft>
            </a:pPr>
            <a:r>
              <a:rPr lang="th-TH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2.ระบบการรายงานไม่เสถียร</a:t>
            </a:r>
          </a:p>
          <a:p>
            <a:pPr marR="10795">
              <a:spcAft>
                <a:spcPts val="0"/>
              </a:spcAft>
            </a:pPr>
            <a:r>
              <a:rPr lang="th-TH" sz="20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th-TH" sz="2000" b="1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 ศูนย์ข้อมูลกลาง</a:t>
            </a:r>
          </a:p>
          <a:p>
            <a:pPr marR="10795">
              <a:spcAft>
                <a:spcPts val="0"/>
              </a:spcAft>
            </a:pPr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	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 ข้อมูลแย้งกันระหว่างศูนย์ข้อมูลกลางกับระบบออนไลน์</a:t>
            </a:r>
            <a:endParaRPr lang="en-US" sz="200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09004" y="2848299"/>
            <a:ext cx="827314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0795">
              <a:spcAft>
                <a:spcPts val="0"/>
              </a:spcAft>
            </a:pPr>
            <a:r>
              <a:rPr lang="th-TH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3.กรมฯ จัดสรร </a:t>
            </a:r>
            <a:r>
              <a:rPr lang="th-TH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งป</a:t>
            </a:r>
            <a:r>
              <a:rPr lang="th-TH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ม.ไม่ตามแผน</a:t>
            </a:r>
          </a:p>
          <a:p>
            <a:pPr marR="10795">
              <a:spcAft>
                <a:spcPts val="0"/>
              </a:spcAft>
            </a:pPr>
            <a:r>
              <a:rPr lang="th-TH" sz="20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th-TH" sz="2000" b="1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 การพัฒนา </a:t>
            </a:r>
            <a:r>
              <a:rPr lang="en-US" sz="2000" b="1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OTOP </a:t>
            </a:r>
            <a:r>
              <a:rPr lang="th-TH" sz="2000" b="1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กลุ่ม </a:t>
            </a:r>
            <a:r>
              <a:rPr lang="en-US" sz="2000" b="1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D</a:t>
            </a:r>
          </a:p>
          <a:p>
            <a:pPr marR="10795">
              <a:spcAft>
                <a:spcPts val="0"/>
              </a:spcAft>
            </a:pPr>
            <a:r>
              <a:rPr lang="en-US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	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    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สัมมาชีพ</a:t>
            </a:r>
            <a:endParaRPr lang="en-US" sz="200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04648" y="3959185"/>
            <a:ext cx="827314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0795">
              <a:spcAft>
                <a:spcPts val="0"/>
              </a:spcAft>
            </a:pPr>
            <a:r>
              <a:rPr lang="th-TH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4.ข้อมูลผิดพลาด/ล่าช้า</a:t>
            </a:r>
          </a:p>
          <a:p>
            <a:pPr marR="10795">
              <a:spcAft>
                <a:spcPts val="0"/>
              </a:spcAft>
            </a:pPr>
            <a:r>
              <a:rPr lang="th-TH" sz="20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th-TH" sz="2000" b="1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 ยอดจำหน่าย </a:t>
            </a:r>
            <a:r>
              <a:rPr lang="en-US" sz="2000" b="1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OTOP</a:t>
            </a:r>
          </a:p>
          <a:p>
            <a:pPr marR="10795">
              <a:spcAft>
                <a:spcPts val="0"/>
              </a:spcAft>
            </a:pPr>
            <a:r>
              <a:rPr lang="en-US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 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 	   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ข้อมูลครัวเรือนยากจน</a:t>
            </a:r>
          </a:p>
          <a:p>
            <a:pPr marR="10795">
              <a:spcAft>
                <a:spcPts val="0"/>
              </a:spcAft>
            </a:pPr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	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 ข้อมูลกลุ่มออมทรัพย์ฯ</a:t>
            </a:r>
          </a:p>
          <a:p>
            <a:pPr marR="10795">
              <a:spcAft>
                <a:spcPts val="0"/>
              </a:spcAft>
            </a:pPr>
            <a:r>
              <a:rPr lang="th-TH" sz="20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	</a:t>
            </a:r>
            <a:r>
              <a:rPr lang="th-TH" sz="2000" b="1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 ประเมินความผาสุก</a:t>
            </a:r>
          </a:p>
          <a:p>
            <a:pPr marR="10795">
              <a:spcAft>
                <a:spcPts val="0"/>
              </a:spcAft>
            </a:pP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	 รายงาน 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2" panose="05020102010507070707" pitchFamily="18" charset="2"/>
              </a:rPr>
              <a:t>BPM</a:t>
            </a:r>
            <a:endParaRPr lang="en-US" sz="200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9" name="Picture 17" descr="Logo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6118225"/>
            <a:ext cx="18637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3020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Box 3"/>
          <p:cNvSpPr txBox="1">
            <a:spLocks noChangeArrowheads="1"/>
          </p:cNvSpPr>
          <p:nvPr/>
        </p:nvSpPr>
        <p:spPr bwMode="auto">
          <a:xfrm>
            <a:off x="1357313" y="928688"/>
            <a:ext cx="75723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thaiDist" eaLnBrk="1" hangingPunct="1"/>
            <a:r>
              <a:rPr lang="th-TH" altLang="th-TH" sz="2400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- ไม่ได้จัดทำข้อตกลงตัวชี้วัดระหว่างผู้บังคับบัญชากับผู้ใต้บังคับชาไว้ตั้งแต่ต้นรอบการประเมิน</a:t>
            </a:r>
          </a:p>
        </p:txBody>
      </p:sp>
      <p:pic>
        <p:nvPicPr>
          <p:cNvPr id="63491" name="Picture 2" descr="http://877-promote.com/wp-content/uploads/2013/09/question-mar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785813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2" name="TextBox 5"/>
          <p:cNvSpPr txBox="1">
            <a:spLocks noChangeArrowheads="1"/>
          </p:cNvSpPr>
          <p:nvPr/>
        </p:nvSpPr>
        <p:spPr bwMode="auto">
          <a:xfrm>
            <a:off x="1357313" y="2071688"/>
            <a:ext cx="757237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thaiDist" eaLnBrk="1" hangingPunct="1"/>
            <a:r>
              <a:rPr lang="th-TH" altLang="th-TH" sz="2400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- ตัวชี้วัดและค่าเป้าหมายมีจำนวนน้อย หรือกำหนดตัวชี้วัดที่ง่ายเกินไป ไม่มีมาตรฐาน ไม่สามารถกรองคนที่มีผลงาน</a:t>
            </a:r>
            <a:r>
              <a:rPr lang="th-TH" altLang="th-TH" sz="2400" b="1" u="sng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ดีเด่น</a:t>
            </a:r>
            <a:r>
              <a:rPr lang="th-TH" altLang="th-TH" sz="2400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ออกจากผู้ที่มีผลงานอยู่ในเกณฑ์ปกติทั่วไปได้</a:t>
            </a:r>
          </a:p>
        </p:txBody>
      </p:sp>
      <p:pic>
        <p:nvPicPr>
          <p:cNvPr id="63493" name="Picture 2" descr="http://877-promote.com/wp-content/uploads/2013/09/question-mar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2357438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4" name="TextBox 9"/>
          <p:cNvSpPr txBox="1">
            <a:spLocks noChangeArrowheads="1"/>
          </p:cNvSpPr>
          <p:nvPr/>
        </p:nvSpPr>
        <p:spPr bwMode="auto">
          <a:xfrm>
            <a:off x="1357313" y="77788"/>
            <a:ext cx="32750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th-TH" altLang="th-TH" sz="4000" b="1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ปัญหาที่พบ...</a:t>
            </a:r>
          </a:p>
        </p:txBody>
      </p:sp>
      <p:sp>
        <p:nvSpPr>
          <p:cNvPr id="63495" name="TextBox 12"/>
          <p:cNvSpPr txBox="1">
            <a:spLocks noChangeArrowheads="1"/>
          </p:cNvSpPr>
          <p:nvPr/>
        </p:nvSpPr>
        <p:spPr bwMode="auto">
          <a:xfrm>
            <a:off x="1357313" y="4000500"/>
            <a:ext cx="75723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thaiDist" eaLnBrk="1" hangingPunct="1"/>
            <a:r>
              <a:rPr lang="th-TH" altLang="th-TH" sz="2400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- ถ่ายทอดตัวชี้วัดไม่เหมาะสมกับลักษณะงานของเจ้าหน้าที่ผู้ปฏิบัติ เสี่ยงต่อการปฏิบัติให้บรรลุเป้าหมาย</a:t>
            </a:r>
          </a:p>
        </p:txBody>
      </p:sp>
      <p:pic>
        <p:nvPicPr>
          <p:cNvPr id="63496" name="Picture 2" descr="http://877-promote.com/wp-content/uploads/2013/09/question-mar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4071938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7" name="TextBox 14"/>
          <p:cNvSpPr txBox="1">
            <a:spLocks noChangeArrowheads="1"/>
          </p:cNvSpPr>
          <p:nvPr/>
        </p:nvSpPr>
        <p:spPr bwMode="auto">
          <a:xfrm>
            <a:off x="1357313" y="5403850"/>
            <a:ext cx="75723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thaiDist" eaLnBrk="1" hangingPunct="1">
              <a:buFontTx/>
              <a:buChar char="-"/>
            </a:pPr>
            <a:r>
              <a:rPr lang="th-TH" altLang="th-TH" sz="2400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การกำหนดตัวชี้วัด ไม่สอดคล้องเชื่อมโยงกับผู้บังคับบัญชา</a:t>
            </a:r>
          </a:p>
        </p:txBody>
      </p:sp>
      <p:pic>
        <p:nvPicPr>
          <p:cNvPr id="63498" name="Picture 2" descr="http://877-promote.com/wp-content/uploads/2013/09/question-mar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5286375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7" descr="Logo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6237312"/>
            <a:ext cx="18637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3647090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Box 5"/>
          <p:cNvSpPr txBox="1">
            <a:spLocks noChangeArrowheads="1"/>
          </p:cNvSpPr>
          <p:nvPr/>
        </p:nvSpPr>
        <p:spPr bwMode="auto">
          <a:xfrm>
            <a:off x="1357313" y="830263"/>
            <a:ext cx="75723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thaiDist" eaLnBrk="1" hangingPunct="1"/>
            <a:r>
              <a:rPr lang="th-TH" altLang="th-TH" sz="2400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- การประเมินสมรรถนะ ไม่ระบุพฤติกรรมบ่งชี้ให้ชัดเจน จึงขาดเกณฑ์การวัดที่เป็นรูปธรรม ผู้ประเมินใช้ดุลยพินิจส่วนตัว</a:t>
            </a:r>
          </a:p>
        </p:txBody>
      </p:sp>
      <p:pic>
        <p:nvPicPr>
          <p:cNvPr id="64515" name="Picture 2" descr="http://877-promote.com/wp-content/uploads/2013/09/question-mar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785813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6" name="TextBox 9"/>
          <p:cNvSpPr txBox="1">
            <a:spLocks noChangeArrowheads="1"/>
          </p:cNvSpPr>
          <p:nvPr/>
        </p:nvSpPr>
        <p:spPr bwMode="auto">
          <a:xfrm>
            <a:off x="1357313" y="77788"/>
            <a:ext cx="49291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th-TH" altLang="th-TH" sz="4000" b="1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ปัญหาที่พบ...(ต่อ)</a:t>
            </a:r>
          </a:p>
        </p:txBody>
      </p:sp>
      <p:sp>
        <p:nvSpPr>
          <p:cNvPr id="64517" name="TextBox 12"/>
          <p:cNvSpPr txBox="1">
            <a:spLocks noChangeArrowheads="1"/>
          </p:cNvSpPr>
          <p:nvPr/>
        </p:nvSpPr>
        <p:spPr bwMode="auto">
          <a:xfrm>
            <a:off x="1357313" y="2544763"/>
            <a:ext cx="75723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thaiDist" eaLnBrk="1" hangingPunct="1"/>
            <a:r>
              <a:rPr lang="th-TH" altLang="th-TH" sz="2400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- ใช้วงเงินเลื่อนเงินเดือนเป็นตัวตั้ง ทำให้ต้องมีการแก้ไขผลการประเมิน </a:t>
            </a:r>
            <a:r>
              <a:rPr lang="th-TH" altLang="th-TH" sz="2400" b="1" dirty="0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ทำให้ผล</a:t>
            </a:r>
            <a:r>
              <a:rPr lang="th-TH" altLang="th-TH" sz="2400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การปฏิบัติราชการไม่สะท้อนข้อเท็จจริง</a:t>
            </a:r>
          </a:p>
        </p:txBody>
      </p:sp>
      <p:pic>
        <p:nvPicPr>
          <p:cNvPr id="64518" name="Picture 2" descr="http://877-promote.com/wp-content/uploads/2013/09/question-mar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2357438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9" name="TextBox 14"/>
          <p:cNvSpPr txBox="1">
            <a:spLocks noChangeArrowheads="1"/>
          </p:cNvSpPr>
          <p:nvPr/>
        </p:nvSpPr>
        <p:spPr bwMode="auto">
          <a:xfrm>
            <a:off x="1357313" y="4260850"/>
            <a:ext cx="75723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thaiDist" eaLnBrk="1" hangingPunct="1"/>
            <a:r>
              <a:rPr lang="th-TH" altLang="th-TH" sz="2400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- ไม่แจ้งผลการประเมินให้ผู้ใต้บังคับบัญชาทราบ</a:t>
            </a:r>
          </a:p>
          <a:p>
            <a:pPr algn="thaiDist" eaLnBrk="1" hangingPunct="1"/>
            <a:r>
              <a:rPr lang="th-TH" altLang="th-TH" sz="2400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เป็นรายบุคคล</a:t>
            </a:r>
          </a:p>
        </p:txBody>
      </p:sp>
      <p:pic>
        <p:nvPicPr>
          <p:cNvPr id="64520" name="Picture 2" descr="http://877-promote.com/wp-content/uploads/2013/09/question-mar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4071938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21" name="TextBox 16"/>
          <p:cNvSpPr txBox="1">
            <a:spLocks noChangeArrowheads="1"/>
          </p:cNvSpPr>
          <p:nvPr/>
        </p:nvSpPr>
        <p:spPr bwMode="auto">
          <a:xfrm>
            <a:off x="1357313" y="5403850"/>
            <a:ext cx="75723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thaiDist" eaLnBrk="1" hangingPunct="1">
              <a:buFontTx/>
              <a:buChar char="-"/>
            </a:pPr>
            <a:r>
              <a:rPr lang="th-TH" altLang="th-TH" sz="2400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ปรับแก้ผลการประเมินโดยพลการ หรือ</a:t>
            </a:r>
          </a:p>
          <a:p>
            <a:pPr algn="thaiDist" eaLnBrk="1" hangingPunct="1"/>
            <a:r>
              <a:rPr lang="th-TH" altLang="th-TH" sz="2400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ไม่มีอำนาจหน้าที่</a:t>
            </a:r>
          </a:p>
        </p:txBody>
      </p:sp>
      <p:pic>
        <p:nvPicPr>
          <p:cNvPr id="64522" name="Picture 2" descr="http://877-promote.com/wp-content/uploads/2013/09/question-mar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5286375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7" descr="Logo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6237312"/>
            <a:ext cx="18637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1410770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7" name="Picture 4" descr="http://www.suradechjaa.com/wp-content/uploads/2013/05/%E0%B8%84%E0%B8%B3%E0%B8%96%E0%B8%B2%E0%B8%A1ml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5" y="857250"/>
            <a:ext cx="4286250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7" descr="Logo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6237312"/>
            <a:ext cx="18637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3827773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4589585" y="983859"/>
            <a:ext cx="42203" cy="5016891"/>
          </a:xfrm>
          <a:prstGeom prst="line">
            <a:avLst/>
          </a:prstGeom>
          <a:ln w="508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00464" y="3442189"/>
            <a:ext cx="8841545" cy="21101"/>
          </a:xfrm>
          <a:prstGeom prst="line">
            <a:avLst/>
          </a:prstGeom>
          <a:ln w="508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9" name="Rounded Rectangle 38"/>
          <p:cNvSpPr/>
          <p:nvPr/>
        </p:nvSpPr>
        <p:spPr>
          <a:xfrm>
            <a:off x="148656" y="983859"/>
            <a:ext cx="4410221" cy="2370932"/>
          </a:xfrm>
          <a:prstGeom prst="roundRect">
            <a:avLst/>
          </a:prstGeom>
          <a:solidFill>
            <a:srgbClr val="99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000"/>
          </a:p>
        </p:txBody>
      </p:sp>
      <p:sp>
        <p:nvSpPr>
          <p:cNvPr id="40" name="Rounded Rectangle 39"/>
          <p:cNvSpPr/>
          <p:nvPr/>
        </p:nvSpPr>
        <p:spPr>
          <a:xfrm>
            <a:off x="4630529" y="983859"/>
            <a:ext cx="4431323" cy="2370932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100"/>
          </a:p>
        </p:txBody>
      </p:sp>
      <p:sp>
        <p:nvSpPr>
          <p:cNvPr id="41" name="Rounded Rectangle 40"/>
          <p:cNvSpPr/>
          <p:nvPr/>
        </p:nvSpPr>
        <p:spPr>
          <a:xfrm>
            <a:off x="148656" y="3550689"/>
            <a:ext cx="4430693" cy="241049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100"/>
          </a:p>
        </p:txBody>
      </p:sp>
      <p:sp>
        <p:nvSpPr>
          <p:cNvPr id="42" name="Rounded Rectangle 41"/>
          <p:cNvSpPr/>
          <p:nvPr/>
        </p:nvSpPr>
        <p:spPr>
          <a:xfrm>
            <a:off x="4651261" y="3514371"/>
            <a:ext cx="4431323" cy="244681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100"/>
          </a:p>
        </p:txBody>
      </p:sp>
      <p:sp>
        <p:nvSpPr>
          <p:cNvPr id="43" name="TextBox 42"/>
          <p:cNvSpPr txBox="1"/>
          <p:nvPr/>
        </p:nvSpPr>
        <p:spPr>
          <a:xfrm>
            <a:off x="210682" y="1389372"/>
            <a:ext cx="210739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3350" indent="-133350">
              <a:buFont typeface="Arial" pitchFamily="34" charset="0"/>
              <a:buChar char="•"/>
            </a:pPr>
            <a:r>
              <a: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Structure</a:t>
            </a:r>
          </a:p>
          <a:p>
            <a:r>
              <a: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-</a:t>
            </a:r>
            <a:endParaRPr lang="th-TH" sz="1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33350" indent="-133350">
              <a:buFont typeface="Arial" pitchFamily="34" charset="0"/>
              <a:buChar char="•"/>
            </a:pPr>
            <a:r>
              <a: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Strategy</a:t>
            </a:r>
          </a:p>
          <a:p>
            <a:r>
              <a: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-</a:t>
            </a:r>
            <a:endParaRPr lang="th-TH" sz="1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33350" indent="-133350">
              <a:buFont typeface="Arial" pitchFamily="34" charset="0"/>
              <a:buChar char="•"/>
            </a:pPr>
            <a:r>
              <a: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System</a:t>
            </a:r>
            <a:endParaRPr lang="th-TH" sz="1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th-TH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-  ระบบสื่อสาร</a:t>
            </a:r>
          </a:p>
          <a:p>
            <a:r>
              <a:rPr lang="th-TH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-  มีกลไกตอบสนองรัฐบาล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2498471" y="1363681"/>
            <a:ext cx="19107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3350" indent="-133350">
              <a:buFont typeface="Arial" pitchFamily="34" charset="0"/>
              <a:buChar char="•"/>
            </a:pPr>
            <a:r>
              <a: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Share Values</a:t>
            </a:r>
            <a:endParaRPr lang="th-TH" sz="1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th-TH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-  กระบวนการทำงาน </a:t>
            </a:r>
            <a:endParaRPr lang="en-US" sz="1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33350" indent="-133350">
              <a:buFont typeface="Arial" pitchFamily="34" charset="0"/>
              <a:buChar char="•"/>
            </a:pPr>
            <a:r>
              <a: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Skill</a:t>
            </a:r>
            <a:endParaRPr lang="th-TH" sz="1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th-TH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-  การประสานงาน</a:t>
            </a:r>
          </a:p>
          <a:p>
            <a:pPr marL="133350" indent="-133350">
              <a:buFont typeface="Arial" pitchFamily="34" charset="0"/>
              <a:buChar char="•"/>
            </a:pPr>
            <a:r>
              <a: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Style</a:t>
            </a:r>
          </a:p>
          <a:p>
            <a:r>
              <a: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-</a:t>
            </a:r>
            <a:endParaRPr lang="th-TH" sz="1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33350" indent="-133350">
              <a:buFont typeface="Arial" pitchFamily="34" charset="0"/>
              <a:buChar char="•"/>
            </a:pPr>
            <a:r>
              <a: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Staff</a:t>
            </a:r>
            <a:endParaRPr lang="th-TH" sz="1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th-TH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-  ความรู้ ประสบการณ์     </a:t>
            </a:r>
          </a:p>
          <a:p>
            <a:r>
              <a:rPr lang="th-TH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ศักยภาพ</a:t>
            </a:r>
          </a:p>
          <a:p>
            <a:r>
              <a:rPr lang="th-TH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- บุคลากรครอบคลุม 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624595" y="1122376"/>
            <a:ext cx="2197478" cy="2423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3350" indent="-133350">
              <a:buFont typeface="Arial" pitchFamily="34" charset="0"/>
              <a:buChar char="•"/>
            </a:pPr>
            <a:r>
              <a: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Structure</a:t>
            </a:r>
          </a:p>
          <a:p>
            <a:r>
              <a:rPr lang="en-US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-</a:t>
            </a:r>
            <a:endParaRPr lang="th-TH" sz="105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33350" indent="-133350">
              <a:buFont typeface="Arial" pitchFamily="34" charset="0"/>
              <a:buChar char="•"/>
            </a:pPr>
            <a:r>
              <a: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Strategy</a:t>
            </a:r>
          </a:p>
          <a:p>
            <a:r>
              <a:rPr lang="en-US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-</a:t>
            </a:r>
            <a:endParaRPr lang="th-TH" sz="105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33350" indent="-133350">
              <a:buFont typeface="Arial" pitchFamily="34" charset="0"/>
              <a:buChar char="•"/>
            </a:pPr>
            <a:r>
              <a: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System</a:t>
            </a:r>
            <a:endParaRPr lang="th-TH" sz="1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thaiDist"/>
            <a:r>
              <a:rPr lang="th-TH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- ขาดการสื่อสารภาพลักษณ์ </a:t>
            </a:r>
          </a:p>
          <a:p>
            <a:pPr algn="thaiDist"/>
            <a:r>
              <a:rPr lang="th-TH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องค์กร</a:t>
            </a:r>
          </a:p>
          <a:p>
            <a:pPr algn="thaiDist"/>
            <a:r>
              <a:rPr lang="th-TH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- มุ่งเน้น </a:t>
            </a:r>
            <a:r>
              <a:rPr lang="en-US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KPI/</a:t>
            </a:r>
            <a:r>
              <a:rPr lang="th-TH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การรายงาน</a:t>
            </a:r>
            <a:endParaRPr lang="en-US" sz="105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thaiDist"/>
            <a:r>
              <a:rPr lang="en-US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-</a:t>
            </a:r>
            <a:r>
              <a:rPr lang="th-TH" sz="105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h-TH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รูปแบบการทำงานไม่ตอบสนอง</a:t>
            </a:r>
          </a:p>
          <a:p>
            <a:pPr algn="thaiDist"/>
            <a:r>
              <a:rPr lang="th-TH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ต่อสถานการณ์</a:t>
            </a:r>
          </a:p>
          <a:p>
            <a:pPr algn="thaiDist"/>
            <a:r>
              <a:rPr lang="th-TH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en-US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-IT</a:t>
            </a:r>
            <a:r>
              <a:rPr lang="th-TH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ไม่เชื่อมโยง/ข้อมูลไม่ทันสมัย </a:t>
            </a:r>
          </a:p>
          <a:p>
            <a:pPr algn="thaiDist"/>
            <a:r>
              <a:rPr lang="th-TH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- ขาดนวัตกรรม </a:t>
            </a:r>
          </a:p>
          <a:p>
            <a:pPr algn="thaiDist"/>
            <a:endParaRPr lang="th-TH" sz="105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825139" y="1230256"/>
            <a:ext cx="21609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3350" indent="-133350">
              <a:buFont typeface="Arial" pitchFamily="34" charset="0"/>
              <a:buChar char="•"/>
            </a:pPr>
            <a:r>
              <a: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Share Values</a:t>
            </a:r>
          </a:p>
          <a:p>
            <a:r>
              <a:rPr lang="en-US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-</a:t>
            </a:r>
            <a:endParaRPr lang="th-TH" sz="105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33350" indent="-133350">
              <a:buFont typeface="Arial" pitchFamily="34" charset="0"/>
              <a:buChar char="•"/>
            </a:pPr>
            <a:r>
              <a: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Skill</a:t>
            </a:r>
            <a:r>
              <a:rPr lang="en-US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th-TH" sz="105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thaiDist"/>
            <a:r>
              <a:rPr lang="th-TH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-  ขาดทักษะที่จำเป็น (</a:t>
            </a:r>
            <a:r>
              <a:rPr lang="en-US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IT</a:t>
            </a:r>
            <a:r>
              <a:rPr lang="th-TH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ภาษา </a:t>
            </a:r>
            <a:r>
              <a:rPr lang="en-US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</a:t>
            </a:r>
          </a:p>
          <a:p>
            <a:pPr algn="thaiDist"/>
            <a:r>
              <a:rPr lang="en-US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KM  </a:t>
            </a:r>
            <a:r>
              <a:rPr lang="th-TH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การบริหารข้อมูล)</a:t>
            </a:r>
          </a:p>
          <a:p>
            <a:pPr marL="133350" indent="-133350">
              <a:buFont typeface="Arial" pitchFamily="34" charset="0"/>
              <a:buChar char="•"/>
            </a:pPr>
            <a:r>
              <a: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Style</a:t>
            </a:r>
          </a:p>
          <a:p>
            <a:r>
              <a:rPr lang="en-US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-</a:t>
            </a:r>
            <a:endParaRPr lang="th-TH" sz="105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33350" indent="-133350">
              <a:buFont typeface="Arial" pitchFamily="34" charset="0"/>
              <a:buChar char="•"/>
            </a:pPr>
            <a:r>
              <a: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Staff</a:t>
            </a:r>
          </a:p>
          <a:p>
            <a:pPr algn="thaiDist"/>
            <a:r>
              <a:rPr lang="en-US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- </a:t>
            </a:r>
            <a:r>
              <a:rPr lang="th-TH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ให้ความสำคัญกับการพัฒนา </a:t>
            </a:r>
          </a:p>
          <a:p>
            <a:pPr algn="thaiDist"/>
            <a:r>
              <a:rPr lang="th-TH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บุคลากรน้อย</a:t>
            </a:r>
          </a:p>
          <a:p>
            <a:r>
              <a:rPr lang="th-TH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- ขาดอุดมการณ์ ทัศนคติเชิงลบ</a:t>
            </a:r>
          </a:p>
          <a:p>
            <a:r>
              <a:rPr lang="th-TH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- ขาดแรงจูงใจ ขอโอนสูง  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-46929" y="840040"/>
            <a:ext cx="2479882" cy="41966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จุดแข็ง </a:t>
            </a:r>
            <a:r>
              <a:rPr lang="en-US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Strengths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6442657" y="824279"/>
            <a:ext cx="2621466" cy="419669"/>
          </a:xfrm>
          <a:prstGeom prst="roundRect">
            <a:avLst/>
          </a:prstGeom>
          <a:solidFill>
            <a:srgbClr val="5BD4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จุดอ่อน </a:t>
            </a:r>
            <a:r>
              <a:rPr 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Weaknesses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00465" y="3681263"/>
            <a:ext cx="2306744" cy="2285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3350" indent="-133350">
              <a:buFont typeface="Arial" pitchFamily="34" charset="0"/>
              <a:buChar char="•"/>
            </a:pPr>
            <a:r>
              <a: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Politics</a:t>
            </a:r>
          </a:p>
          <a:p>
            <a:r>
              <a:rPr lang="en-US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- </a:t>
            </a:r>
            <a:r>
              <a:rPr lang="th-TH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การปฏิรูปประเทศ </a:t>
            </a:r>
          </a:p>
          <a:p>
            <a:r>
              <a:rPr lang="th-TH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- ภารกิจสอดคล้องกับนโยบาย</a:t>
            </a:r>
          </a:p>
          <a:p>
            <a:r>
              <a:rPr lang="th-TH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- ภารกิจร่วม อปท. ภาคีพัฒนา</a:t>
            </a:r>
          </a:p>
          <a:p>
            <a:r>
              <a:rPr lang="th-TH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- การเปิด </a:t>
            </a:r>
            <a:r>
              <a:rPr lang="en-US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AEC </a:t>
            </a:r>
          </a:p>
          <a:p>
            <a:r>
              <a:rPr lang="en-US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- </a:t>
            </a:r>
            <a:r>
              <a:rPr lang="th-TH" sz="105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รัฐธรรมนูญใหม่</a:t>
            </a:r>
          </a:p>
          <a:p>
            <a:pPr marL="133350" indent="-133350">
              <a:buFont typeface="Arial" pitchFamily="34" charset="0"/>
              <a:buChar char="•"/>
            </a:pPr>
            <a:r>
              <a: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Economy</a:t>
            </a:r>
          </a:p>
          <a:p>
            <a:r>
              <a:rPr lang="en-US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- </a:t>
            </a:r>
            <a:r>
              <a:rPr lang="th-TH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การเติบโตของการท่องเที่ยว </a:t>
            </a:r>
          </a:p>
          <a:p>
            <a:r>
              <a:rPr lang="th-TH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ชุมชน</a:t>
            </a:r>
          </a:p>
          <a:p>
            <a:pPr algn="thaiDist"/>
            <a:r>
              <a:rPr lang="th-TH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- </a:t>
            </a:r>
            <a:r>
              <a:rPr lang="th-TH" sz="105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แนวโน้มของการเปลี่ยนแปลงทาง</a:t>
            </a:r>
          </a:p>
          <a:p>
            <a:pPr algn="thaiDist"/>
            <a:r>
              <a:rPr lang="th-TH" sz="105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เทคโนโลยีที่มีผลต่อระบบ </a:t>
            </a:r>
          </a:p>
          <a:p>
            <a:pPr algn="thaiDist"/>
            <a:r>
              <a:rPr lang="th-TH" sz="105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เศรษฐกิจ</a:t>
            </a:r>
            <a:endParaRPr lang="en-US" sz="105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367854" y="4038238"/>
            <a:ext cx="1983541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3350" indent="-133350">
              <a:buFont typeface="Arial" pitchFamily="34" charset="0"/>
              <a:buChar char="•"/>
            </a:pPr>
            <a:r>
              <a: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Social</a:t>
            </a:r>
            <a:r>
              <a:rPr lang="en-US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en-US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- </a:t>
            </a:r>
            <a:r>
              <a:rPr lang="th-TH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มีแหล่งเรียนรู้ในชุมชน</a:t>
            </a:r>
          </a:p>
          <a:p>
            <a:r>
              <a:rPr lang="th-TH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- มีมวลชนครอบคลุม</a:t>
            </a:r>
            <a:endParaRPr lang="en-US" sz="105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33350" indent="-133350">
              <a:buFont typeface="Arial" pitchFamily="34" charset="0"/>
              <a:buChar char="•"/>
            </a:pPr>
            <a:r>
              <a: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Technology</a:t>
            </a:r>
            <a:r>
              <a:rPr lang="th-TH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th-TH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-  รัฐบาลส่งเสริมระบบ </a:t>
            </a:r>
            <a:r>
              <a:rPr lang="en-US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Digital</a:t>
            </a:r>
          </a:p>
          <a:p>
            <a:r>
              <a:rPr lang="en-US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-  </a:t>
            </a:r>
            <a:r>
              <a:rPr lang="th-TH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ความก้าวหน้าทาง </a:t>
            </a:r>
            <a:r>
              <a:rPr lang="en-US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IT</a:t>
            </a:r>
          </a:p>
          <a:p>
            <a:r>
              <a:rPr lang="en-US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-  </a:t>
            </a:r>
            <a:r>
              <a:rPr lang="th-TH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การสื่อสารสะดวกรวดเร็ว</a:t>
            </a:r>
            <a:endParaRPr lang="en-US" sz="105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4" name="Rounded Rectangle 53"/>
          <p:cNvSpPr/>
          <p:nvPr/>
        </p:nvSpPr>
        <p:spPr>
          <a:xfrm>
            <a:off x="1632399" y="3483979"/>
            <a:ext cx="2863884" cy="419669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โอกาส </a:t>
            </a:r>
            <a:r>
              <a:rPr 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Opportunities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4685546" y="4027512"/>
            <a:ext cx="2300921" cy="1469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3350" indent="-133350" algn="thaiDist">
              <a:buFont typeface="Arial" pitchFamily="34" charset="0"/>
              <a:buChar char="•"/>
            </a:pPr>
            <a:r>
              <a: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Politics</a:t>
            </a:r>
          </a:p>
          <a:p>
            <a:pPr algn="thaiDist"/>
            <a:r>
              <a:rPr lang="en-US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- </a:t>
            </a:r>
            <a:r>
              <a:rPr lang="th-TH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นโยบายประชานิยมทำให้</a:t>
            </a:r>
          </a:p>
          <a:p>
            <a:pPr algn="thaiDist"/>
            <a:r>
              <a:rPr lang="th-TH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ชุมชนอ่อนแอ</a:t>
            </a:r>
          </a:p>
          <a:p>
            <a:pPr algn="thaiDist"/>
            <a:r>
              <a:rPr lang="th-TH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- การเมืองไม่มั่นคง</a:t>
            </a:r>
          </a:p>
          <a:p>
            <a:pPr algn="thaiDist"/>
            <a:r>
              <a:rPr lang="th-TH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- ภารกิจซ้ำซ้อนหน่วยงานอื่น </a:t>
            </a:r>
          </a:p>
          <a:p>
            <a:pPr algn="thaiDist"/>
            <a:r>
              <a:rPr lang="th-TH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- นโยบายของแต่ละหน่วยงาน</a:t>
            </a:r>
            <a:endParaRPr lang="en-US" sz="105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33350" indent="-133350">
              <a:buFont typeface="Arial" pitchFamily="34" charset="0"/>
              <a:buChar char="•"/>
            </a:pPr>
            <a:r>
              <a: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Economy</a:t>
            </a:r>
            <a:endParaRPr lang="en-US" sz="105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- </a:t>
            </a:r>
            <a:r>
              <a:rPr lang="th-TH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ความผันแปรของเศรษฐกิจโลก</a:t>
            </a:r>
            <a:endParaRPr lang="en-US" sz="105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792070" y="3973207"/>
            <a:ext cx="224993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3350" indent="-133350" algn="thaiDist">
              <a:buFont typeface="Arial" pitchFamily="34" charset="0"/>
              <a:buChar char="•"/>
            </a:pPr>
            <a:r>
              <a: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Social</a:t>
            </a:r>
            <a:endParaRPr lang="en-US" sz="105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thaiDist"/>
            <a:r>
              <a:rPr lang="en-US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- </a:t>
            </a:r>
            <a:r>
              <a:rPr lang="th-TH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ประชาชนขาดจิตสำนึกพลเมือง</a:t>
            </a:r>
          </a:p>
          <a:p>
            <a:pPr algn="thaiDist"/>
            <a:r>
              <a:rPr lang="th-TH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- ชุมชนยังไม่เข้มแข็ง</a:t>
            </a:r>
          </a:p>
          <a:p>
            <a:pPr algn="thaiDist"/>
            <a:r>
              <a:rPr lang="th-TH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th-TH" sz="105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พลวัตของชุมชนชนบท</a:t>
            </a:r>
          </a:p>
          <a:p>
            <a:pPr algn="thaiDist"/>
            <a:r>
              <a:rPr lang="th-TH" sz="105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* วิถีชีวิต</a:t>
            </a:r>
          </a:p>
          <a:p>
            <a:pPr algn="thaiDist"/>
            <a:r>
              <a:rPr lang="th-TH" sz="105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* ประเพณีวัฒนธรรม</a:t>
            </a:r>
          </a:p>
          <a:p>
            <a:pPr algn="thaiDist"/>
            <a:r>
              <a:rPr lang="th-TH" sz="105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</a:t>
            </a:r>
            <a:r>
              <a:rPr lang="th-TH" sz="105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อัต</a:t>
            </a:r>
            <a:r>
              <a:rPr lang="th-TH" sz="105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ลักษณ์ชุมชน</a:t>
            </a:r>
          </a:p>
          <a:p>
            <a:pPr algn="thaiDist"/>
            <a:r>
              <a:rPr lang="th-TH" sz="105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-การเคลื่อนย้ายแรงงาน</a:t>
            </a:r>
            <a:endParaRPr lang="en-US" sz="105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33350" indent="-133350" algn="thaiDist">
              <a:buFont typeface="Arial" pitchFamily="34" charset="0"/>
              <a:buChar char="•"/>
            </a:pPr>
            <a:r>
              <a:rPr lang="en-US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Technology</a:t>
            </a:r>
            <a:endParaRPr lang="th-TH" sz="105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thaiDist"/>
            <a:r>
              <a:rPr lang="th-TH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- </a:t>
            </a:r>
            <a:r>
              <a:rPr lang="th-TH" sz="105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ผลกระทบของระบบอินเตอร์เน็ต </a:t>
            </a:r>
            <a:endParaRPr lang="en-US" sz="105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8" name="Rounded Rectangle 57"/>
          <p:cNvSpPr/>
          <p:nvPr/>
        </p:nvSpPr>
        <p:spPr>
          <a:xfrm>
            <a:off x="6584240" y="3499951"/>
            <a:ext cx="2479882" cy="419669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อุปสรรค </a:t>
            </a:r>
            <a:r>
              <a:rPr lang="en-US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Threats</a:t>
            </a:r>
          </a:p>
        </p:txBody>
      </p:sp>
      <p:sp>
        <p:nvSpPr>
          <p:cNvPr id="2" name="Oval 1"/>
          <p:cNvSpPr/>
          <p:nvPr/>
        </p:nvSpPr>
        <p:spPr>
          <a:xfrm>
            <a:off x="4193177" y="3130188"/>
            <a:ext cx="960120" cy="7734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พช</a:t>
            </a:r>
            <a:endParaRPr lang="th-TH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1" name="Picture 17" descr="Logo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6118225"/>
            <a:ext cx="18637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ounded Rectangle 21"/>
          <p:cNvSpPr/>
          <p:nvPr/>
        </p:nvSpPr>
        <p:spPr>
          <a:xfrm>
            <a:off x="3203848" y="188640"/>
            <a:ext cx="2755818" cy="650584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SWOT</a:t>
            </a:r>
            <a:endParaRPr lang="en-US" sz="5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998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4831" y="620688"/>
            <a:ext cx="6683765" cy="960668"/>
          </a:xfrm>
        </p:spPr>
        <p:txBody>
          <a:bodyPr>
            <a:noAutofit/>
          </a:bodyPr>
          <a:lstStyle/>
          <a:p>
            <a:pPr algn="ctr"/>
            <a:r>
              <a:rPr lang="th-TH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กรอบแนวทางการทบทวนผลผลิต และผลลัพธ์ของหน่วยงาน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16478501"/>
              </p:ext>
            </p:extLst>
          </p:nvPr>
        </p:nvGraphicFramePr>
        <p:xfrm>
          <a:off x="453189" y="1558039"/>
          <a:ext cx="6392779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6909424" y="2691369"/>
            <a:ext cx="356023" cy="416480"/>
            <a:chOff x="5605334" y="2431680"/>
            <a:chExt cx="474697" cy="555306"/>
          </a:xfrm>
        </p:grpSpPr>
        <p:sp>
          <p:nvSpPr>
            <p:cNvPr id="8" name="Right Arrow 7"/>
            <p:cNvSpPr/>
            <p:nvPr/>
          </p:nvSpPr>
          <p:spPr>
            <a:xfrm>
              <a:off x="5605334" y="2431680"/>
              <a:ext cx="474697" cy="555306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2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Right Arrow 4"/>
            <p:cNvSpPr txBox="1"/>
            <p:nvPr/>
          </p:nvSpPr>
          <p:spPr>
            <a:xfrm>
              <a:off x="5605334" y="2542741"/>
              <a:ext cx="332288" cy="33318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766763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725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7413231" y="2332069"/>
            <a:ext cx="1679353" cy="1014194"/>
            <a:chOff x="6277076" y="2028815"/>
            <a:chExt cx="2239137" cy="1352259"/>
          </a:xfrm>
        </p:grpSpPr>
        <p:sp>
          <p:nvSpPr>
            <p:cNvPr id="6" name="Rounded Rectangle 5"/>
            <p:cNvSpPr/>
            <p:nvPr/>
          </p:nvSpPr>
          <p:spPr>
            <a:xfrm>
              <a:off x="6277076" y="2037592"/>
              <a:ext cx="2239137" cy="1343482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Rounded Rectangle 6"/>
            <p:cNvSpPr txBox="1"/>
            <p:nvPr/>
          </p:nvSpPr>
          <p:spPr>
            <a:xfrm>
              <a:off x="6316425" y="2028815"/>
              <a:ext cx="2160439" cy="126478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ctr" anchorCtr="0">
              <a:noAutofit/>
            </a:bodyPr>
            <a:lstStyle/>
            <a:p>
              <a:pPr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1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ผลลัพธ์</a:t>
              </a:r>
            </a:p>
            <a:p>
              <a:pPr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1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(</a:t>
              </a:r>
              <a:r>
                <a:rPr lang="en-US" sz="21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Outcome</a:t>
              </a:r>
              <a:r>
                <a:rPr lang="th-TH" sz="21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)</a:t>
              </a:r>
              <a:endParaRPr lang="en-US" sz="21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209674" y="3768892"/>
            <a:ext cx="1636294" cy="2908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</a:t>
            </a:r>
          </a:p>
          <a:p>
            <a:r>
              <a:rPr lang="th-TH" sz="21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ผลผลิต</a:t>
            </a:r>
            <a:r>
              <a:rPr lang="th-TH" sz="21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ที่สำคัญของหน่วยงาน คืออะไร ทำให้เกิดผลลัพธ์หรือคุณค่าอะไร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785311" y="3786940"/>
            <a:ext cx="163629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</a:t>
            </a:r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ผลผลิตสำคัญของหน่วยงานที่ได้</a:t>
            </a:r>
          </a:p>
          <a:p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เกิดจากกระบวนการอะไร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9235" y="3792957"/>
            <a:ext cx="1636294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</a:t>
            </a:r>
            <a:r>
              <a:rPr lang="th-TH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มีปัจจัยนำเข้าอะไรบ้าง </a:t>
            </a:r>
          </a:p>
        </p:txBody>
      </p:sp>
      <p:grpSp>
        <p:nvGrpSpPr>
          <p:cNvPr id="13" name="Group 12"/>
          <p:cNvGrpSpPr/>
          <p:nvPr/>
        </p:nvGrpSpPr>
        <p:grpSpPr>
          <a:xfrm rot="10800000">
            <a:off x="4593515" y="4219506"/>
            <a:ext cx="356023" cy="416480"/>
            <a:chOff x="5605334" y="2431680"/>
            <a:chExt cx="474697" cy="555306"/>
          </a:xfrm>
        </p:grpSpPr>
        <p:sp>
          <p:nvSpPr>
            <p:cNvPr id="14" name="Right Arrow 13"/>
            <p:cNvSpPr/>
            <p:nvPr/>
          </p:nvSpPr>
          <p:spPr>
            <a:xfrm>
              <a:off x="5605334" y="2431680"/>
              <a:ext cx="474697" cy="555306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2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Right Arrow 4"/>
            <p:cNvSpPr txBox="1"/>
            <p:nvPr/>
          </p:nvSpPr>
          <p:spPr>
            <a:xfrm>
              <a:off x="5605334" y="2542741"/>
              <a:ext cx="332288" cy="33318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766763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725"/>
            </a:p>
          </p:txBody>
        </p:sp>
      </p:grpSp>
      <p:grpSp>
        <p:nvGrpSpPr>
          <p:cNvPr id="16" name="Group 15"/>
          <p:cNvGrpSpPr/>
          <p:nvPr/>
        </p:nvGrpSpPr>
        <p:grpSpPr>
          <a:xfrm rot="10800000">
            <a:off x="2105529" y="4213489"/>
            <a:ext cx="356023" cy="416480"/>
            <a:chOff x="5605334" y="2431680"/>
            <a:chExt cx="474697" cy="555306"/>
          </a:xfrm>
        </p:grpSpPr>
        <p:sp>
          <p:nvSpPr>
            <p:cNvPr id="17" name="Right Arrow 16"/>
            <p:cNvSpPr/>
            <p:nvPr/>
          </p:nvSpPr>
          <p:spPr>
            <a:xfrm>
              <a:off x="5605334" y="2431680"/>
              <a:ext cx="474697" cy="555306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2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Right Arrow 4"/>
            <p:cNvSpPr txBox="1"/>
            <p:nvPr/>
          </p:nvSpPr>
          <p:spPr>
            <a:xfrm>
              <a:off x="5605334" y="2542741"/>
              <a:ext cx="332288" cy="33318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766763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725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7369341" y="3774909"/>
            <a:ext cx="163629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</a:t>
            </a:r>
            <a:r>
              <a:rPr lang="th-TH" sz="21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th-TH" sz="21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th-TH" sz="21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ทำ</a:t>
            </a:r>
            <a:r>
              <a:rPr lang="th-TH" sz="21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ให้เกิด</a:t>
            </a:r>
          </a:p>
          <a:p>
            <a:r>
              <a:rPr lang="th-TH" sz="21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ผลลัพธ์หรือคุณค่าอะไร 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6903409" y="4249459"/>
            <a:ext cx="356023" cy="416480"/>
            <a:chOff x="5605334" y="2431680"/>
            <a:chExt cx="474697" cy="555306"/>
          </a:xfrm>
        </p:grpSpPr>
        <p:sp>
          <p:nvSpPr>
            <p:cNvPr id="21" name="Right Arrow 20"/>
            <p:cNvSpPr/>
            <p:nvPr/>
          </p:nvSpPr>
          <p:spPr>
            <a:xfrm>
              <a:off x="5605334" y="2431680"/>
              <a:ext cx="474697" cy="555306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2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Right Arrow 4"/>
            <p:cNvSpPr txBox="1"/>
            <p:nvPr/>
          </p:nvSpPr>
          <p:spPr>
            <a:xfrm>
              <a:off x="5605334" y="2542741"/>
              <a:ext cx="332288" cy="33318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766763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725"/>
            </a:p>
          </p:txBody>
        </p:sp>
      </p:grpSp>
      <p:pic>
        <p:nvPicPr>
          <p:cNvPr id="23" name="Picture 17" descr="Logo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6118225"/>
            <a:ext cx="18637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5032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2"/>
          <p:cNvSpPr>
            <a:spLocks noChangeArrowheads="1"/>
          </p:cNvSpPr>
          <p:nvPr/>
        </p:nvSpPr>
        <p:spPr bwMode="auto">
          <a:xfrm>
            <a:off x="428625" y="1844675"/>
            <a:ext cx="8501063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/>
            <a:r>
              <a:rPr lang="th-TH" altLang="th-TH" sz="44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การประเมินผลการปฏิบัติราชการ</a:t>
            </a:r>
            <a:endParaRPr lang="th-TH" altLang="th-TH" sz="4400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Picture 17" descr="Logo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6237312"/>
            <a:ext cx="18637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839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5"/>
          <p:cNvSpPr>
            <a:spLocks noChangeArrowheads="1"/>
          </p:cNvSpPr>
          <p:nvPr/>
        </p:nvSpPr>
        <p:spPr bwMode="auto">
          <a:xfrm>
            <a:off x="755650" y="1412875"/>
            <a:ext cx="180022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/>
            <a:r>
              <a:rPr lang="th-TH" altLang="th-TH" sz="3200" b="1" dirty="0">
                <a:latin typeface="Tahoma" panose="020B0604030504040204" pitchFamily="34" charset="0"/>
                <a:cs typeface="Tahoma" panose="020B0604030504040204" pitchFamily="34" charset="0"/>
              </a:rPr>
              <a:t>หลักการ</a:t>
            </a:r>
          </a:p>
        </p:txBody>
      </p:sp>
      <p:sp>
        <p:nvSpPr>
          <p:cNvPr id="13315" name="Rectangle 6"/>
          <p:cNvSpPr>
            <a:spLocks noChangeArrowheads="1"/>
          </p:cNvSpPr>
          <p:nvPr/>
        </p:nvSpPr>
        <p:spPr bwMode="auto">
          <a:xfrm>
            <a:off x="900113" y="2708275"/>
            <a:ext cx="80692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>
              <a:buFontTx/>
              <a:buChar char="•"/>
            </a:pPr>
            <a:r>
              <a:rPr lang="th-TH" altLang="th-TH" b="1">
                <a:latin typeface="Tahoma" panose="020B0604030504040204" pitchFamily="34" charset="0"/>
                <a:cs typeface="Tahoma" panose="020B0604030504040204" pitchFamily="34" charset="0"/>
              </a:rPr>
              <a:t> พ.ร.บ.ระเบียบบริหารราชการแผ่นดิน พ.ศ.2545</a:t>
            </a:r>
          </a:p>
        </p:txBody>
      </p:sp>
      <p:sp>
        <p:nvSpPr>
          <p:cNvPr id="13316" name="AutoShape 7"/>
          <p:cNvSpPr>
            <a:spLocks noChangeArrowheads="1"/>
          </p:cNvSpPr>
          <p:nvPr/>
        </p:nvSpPr>
        <p:spPr bwMode="auto">
          <a:xfrm>
            <a:off x="3132138" y="1484313"/>
            <a:ext cx="576262" cy="576262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endParaRPr lang="th-TH" altLang="th-TH"/>
          </a:p>
        </p:txBody>
      </p:sp>
      <p:sp>
        <p:nvSpPr>
          <p:cNvPr id="13317" name="Rectangle 8"/>
          <p:cNvSpPr>
            <a:spLocks noChangeArrowheads="1"/>
          </p:cNvSpPr>
          <p:nvPr/>
        </p:nvSpPr>
        <p:spPr bwMode="auto">
          <a:xfrm>
            <a:off x="4140200" y="1412875"/>
            <a:ext cx="2592388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/>
            <a:r>
              <a:rPr lang="th-TH" altLang="th-TH" sz="3200" b="1" dirty="0">
                <a:latin typeface="Tahoma" panose="020B0604030504040204" pitchFamily="34" charset="0"/>
                <a:cs typeface="Tahoma" panose="020B0604030504040204" pitchFamily="34" charset="0"/>
              </a:rPr>
              <a:t>หลักกฎหมาย</a:t>
            </a:r>
          </a:p>
        </p:txBody>
      </p:sp>
      <p:sp>
        <p:nvSpPr>
          <p:cNvPr id="13318" name="Rectangle 9"/>
          <p:cNvSpPr>
            <a:spLocks noChangeArrowheads="1"/>
          </p:cNvSpPr>
          <p:nvPr/>
        </p:nvSpPr>
        <p:spPr bwMode="auto">
          <a:xfrm>
            <a:off x="900113" y="3603625"/>
            <a:ext cx="7069137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>
              <a:buFontTx/>
              <a:buChar char="•"/>
            </a:pPr>
            <a:r>
              <a:rPr lang="th-TH" altLang="th-TH" b="1">
                <a:latin typeface="Tahoma" panose="020B0604030504040204" pitchFamily="34" charset="0"/>
                <a:cs typeface="Tahoma" panose="020B0604030504040204" pitchFamily="34" charset="0"/>
              </a:rPr>
              <a:t> พ.ร.ฎ.ว่าด้วยหลักเกณฑ์และวิธีการบริหาร</a:t>
            </a:r>
          </a:p>
          <a:p>
            <a:pPr eaLnBrk="1" hangingPunct="1"/>
            <a:r>
              <a:rPr lang="th-TH" altLang="th-TH" b="1">
                <a:latin typeface="Tahoma" panose="020B0604030504040204" pitchFamily="34" charset="0"/>
                <a:cs typeface="Tahoma" panose="020B0604030504040204" pitchFamily="34" charset="0"/>
              </a:rPr>
              <a:t>  กิจการบ้านเมืองที่ดี พ.ศ.2546</a:t>
            </a:r>
          </a:p>
        </p:txBody>
      </p:sp>
      <p:sp>
        <p:nvSpPr>
          <p:cNvPr id="13319" name="Rectangle 10"/>
          <p:cNvSpPr>
            <a:spLocks noChangeArrowheads="1"/>
          </p:cNvSpPr>
          <p:nvPr/>
        </p:nvSpPr>
        <p:spPr bwMode="auto">
          <a:xfrm>
            <a:off x="900113" y="5114925"/>
            <a:ext cx="75215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>
              <a:buFontTx/>
              <a:buChar char="•"/>
            </a:pPr>
            <a:r>
              <a:rPr lang="th-TH" altLang="th-TH" b="1">
                <a:latin typeface="Tahoma" panose="020B0604030504040204" pitchFamily="34" charset="0"/>
                <a:cs typeface="Tahoma" panose="020B0604030504040204" pitchFamily="34" charset="0"/>
              </a:rPr>
              <a:t> พ.ร.บ.ระเบียบข้าราชการพลเรือน พ.ศ.2551</a:t>
            </a:r>
          </a:p>
        </p:txBody>
      </p:sp>
      <p:pic>
        <p:nvPicPr>
          <p:cNvPr id="8" name="Picture 17" descr="Logo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6237312"/>
            <a:ext cx="18637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6810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ตัวยึดเนื้อหา 2"/>
          <p:cNvSpPr>
            <a:spLocks noGrp="1"/>
          </p:cNvSpPr>
          <p:nvPr>
            <p:ph idx="1"/>
          </p:nvPr>
        </p:nvSpPr>
        <p:spPr>
          <a:xfrm>
            <a:off x="142875" y="1143000"/>
            <a:ext cx="8848725" cy="5500688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Wingdings 2" panose="05020102010507070707" pitchFamily="18" charset="2"/>
              <a:buNone/>
            </a:pPr>
            <a:r>
              <a:rPr lang="th-TH" altLang="th-TH" b="1" dirty="0" smtClean="0">
                <a:latin typeface="Tahoma" panose="020B0604030504040204" pitchFamily="34" charset="0"/>
                <a:cs typeface="Tahoma" panose="020B0604030504040204" pitchFamily="34" charset="0"/>
              </a:rPr>
              <a:t>พ.ร.บ.ระเบียบบริหารราชการแผ่นดิน พ.ศ.2545 </a:t>
            </a:r>
          </a:p>
          <a:p>
            <a:pPr marL="514350" indent="-514350">
              <a:buFont typeface="Wingdings 2" panose="05020102010507070707" pitchFamily="18" charset="2"/>
              <a:buNone/>
            </a:pPr>
            <a:r>
              <a:rPr lang="th-TH" altLang="th-TH" b="1" dirty="0" smtClean="0">
                <a:latin typeface="Tahoma" panose="020B0604030504040204" pitchFamily="34" charset="0"/>
                <a:cs typeface="Tahoma" panose="020B0604030504040204" pitchFamily="34" charset="0"/>
              </a:rPr>
              <a:t>    มาตรา 3/1  </a:t>
            </a:r>
            <a:r>
              <a:rPr lang="en-US" altLang="th-TH" b="1" dirty="0" smtClean="0">
                <a:latin typeface="Tahoma" panose="020B0604030504040204" pitchFamily="34" charset="0"/>
                <a:cs typeface="Tahoma" panose="020B0604030504040204" pitchFamily="34" charset="0"/>
              </a:rPr>
              <a:t>:</a:t>
            </a:r>
            <a:r>
              <a:rPr lang="th-TH" altLang="th-TH" b="1" dirty="0" smtClean="0">
                <a:latin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th-TH" altLang="th-TH" sz="24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การบริหารราชการต้องเป็นไปเพื่อ</a:t>
            </a:r>
          </a:p>
          <a:p>
            <a:pPr marL="514350" indent="-514350">
              <a:buFont typeface="Wingdings 2" panose="05020102010507070707" pitchFamily="18" charset="2"/>
              <a:buNone/>
            </a:pPr>
            <a:r>
              <a:rPr lang="th-TH" altLang="th-TH" sz="28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	1.ประโยชน์สุขของประชาชน </a:t>
            </a:r>
          </a:p>
          <a:p>
            <a:pPr marL="514350" indent="-514350">
              <a:buFont typeface="Wingdings 2" panose="05020102010507070707" pitchFamily="18" charset="2"/>
              <a:buNone/>
            </a:pPr>
            <a:r>
              <a:rPr lang="th-TH" altLang="th-TH" sz="28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	2.เกิดผลสัมฤทธิ์ต่อภารกิจของรัฐ </a:t>
            </a:r>
          </a:p>
          <a:p>
            <a:pPr marL="514350" indent="-514350">
              <a:buFont typeface="Wingdings 2" panose="05020102010507070707" pitchFamily="18" charset="2"/>
              <a:buNone/>
            </a:pPr>
            <a:r>
              <a:rPr lang="th-TH" altLang="th-TH" sz="28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	3.มีประสิทธิภาพ และคุ้มค่าในเชิงภารกิจแห่งรัฐ</a:t>
            </a:r>
          </a:p>
          <a:p>
            <a:pPr marL="514350" indent="-514350">
              <a:buFont typeface="Wingdings 2" panose="05020102010507070707" pitchFamily="18" charset="2"/>
              <a:buNone/>
            </a:pPr>
            <a:r>
              <a:rPr lang="th-TH" altLang="th-TH" sz="28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 	4.ลดขั้นตอนการปฏิบัติงาน </a:t>
            </a:r>
          </a:p>
          <a:p>
            <a:pPr marL="514350" indent="-514350">
              <a:buFont typeface="Wingdings 2" panose="05020102010507070707" pitchFamily="18" charset="2"/>
              <a:buNone/>
            </a:pPr>
            <a:r>
              <a:rPr lang="th-TH" altLang="th-TH" sz="28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	5.ลดภารกิจและยุบเลิกหน่วยงานที่ไม่</a:t>
            </a:r>
            <a:r>
              <a:rPr lang="th-TH" altLang="th-TH" sz="2800" b="1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จําเป็น</a:t>
            </a:r>
            <a:r>
              <a:rPr lang="th-TH" altLang="th-TH" sz="28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514350" indent="-514350">
              <a:buFont typeface="Wingdings 2" panose="05020102010507070707" pitchFamily="18" charset="2"/>
              <a:buNone/>
            </a:pPr>
            <a:r>
              <a:rPr lang="th-TH" altLang="th-TH" sz="28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	6.กระจายภารกิจและทรัพยากรให้แก่ อปท. </a:t>
            </a:r>
          </a:p>
          <a:p>
            <a:pPr marL="514350" indent="-514350">
              <a:buFont typeface="Wingdings 2" panose="05020102010507070707" pitchFamily="18" charset="2"/>
              <a:buNone/>
            </a:pPr>
            <a:r>
              <a:rPr lang="th-TH" altLang="th-TH" sz="28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	7.</a:t>
            </a:r>
            <a:r>
              <a:rPr lang="th-TH" altLang="th-TH" sz="2800" b="1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กระจายอํานาจ</a:t>
            </a:r>
            <a:r>
              <a:rPr lang="th-TH" altLang="th-TH" sz="28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ตัดสินใจ </a:t>
            </a:r>
          </a:p>
          <a:p>
            <a:pPr marL="514350" indent="-514350">
              <a:buFont typeface="Wingdings 2" panose="05020102010507070707" pitchFamily="18" charset="2"/>
              <a:buNone/>
            </a:pPr>
            <a:r>
              <a:rPr lang="th-TH" altLang="th-TH" sz="28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	8.</a:t>
            </a:r>
            <a:r>
              <a:rPr lang="th-TH" altLang="th-TH" sz="2800" b="1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อํานว</a:t>
            </a:r>
            <a:r>
              <a:rPr lang="th-TH" altLang="th-TH" sz="28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ยความสะดวก ตอบสนองความต้องการของประชาชน </a:t>
            </a:r>
          </a:p>
        </p:txBody>
      </p:sp>
      <p:pic>
        <p:nvPicPr>
          <p:cNvPr id="3" name="Picture 17" descr="Logo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6237312"/>
            <a:ext cx="18637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661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ตัวยึดเนื้อหา 2"/>
          <p:cNvSpPr>
            <a:spLocks noGrp="1"/>
          </p:cNvSpPr>
          <p:nvPr>
            <p:ph idx="1"/>
          </p:nvPr>
        </p:nvSpPr>
        <p:spPr>
          <a:xfrm>
            <a:off x="0" y="500063"/>
            <a:ext cx="9144000" cy="5500687"/>
          </a:xfrm>
        </p:spPr>
        <p:txBody>
          <a:bodyPr/>
          <a:lstStyle/>
          <a:p>
            <a:pPr marL="514350" indent="-514350">
              <a:buFont typeface="Wingdings 2" panose="05020102010507070707" pitchFamily="18" charset="2"/>
              <a:buNone/>
            </a:pPr>
            <a:r>
              <a:rPr lang="th-TH" altLang="th-TH" sz="28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      พ.ร.ฎ.ว่าด้วยหลักเกณฑ์และวิธีการบริหารกิจการบ้านเมืองที่ดี พ.ศ. 2546</a:t>
            </a:r>
            <a:r>
              <a:rPr lang="th-TH" altLang="th-TH" sz="2800" dirty="0" smtClean="0">
                <a:latin typeface="Tahoma" panose="020B0604030504040204" pitchFamily="34" charset="0"/>
                <a:cs typeface="Tahoma" panose="020B0604030504040204" pitchFamily="34" charset="0"/>
              </a:rPr>
              <a:t> </a:t>
            </a:r>
            <a:r>
              <a:rPr lang="th-TH" altLang="th-TH" sz="2000" dirty="0" smtClean="0">
                <a:latin typeface="Tahoma" panose="020B0604030504040204" pitchFamily="34" charset="0"/>
                <a:cs typeface="Tahoma" panose="020B0604030504040204" pitchFamily="34" charset="0"/>
              </a:rPr>
              <a:t>       </a:t>
            </a:r>
          </a:p>
          <a:p>
            <a:pPr marL="514350" indent="-514350">
              <a:buFont typeface="Wingdings 2" panose="05020102010507070707" pitchFamily="18" charset="2"/>
              <a:buNone/>
            </a:pPr>
            <a:r>
              <a:rPr lang="th-TH" altLang="th-TH" sz="24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      หมวด 3  การบริหารราชการเพื่อให้เกิดผลสัมฤทธิ์ต่อภารกิจ </a:t>
            </a:r>
          </a:p>
          <a:p>
            <a:pPr marL="514350" indent="-514350">
              <a:buFont typeface="Wingdings 2" panose="05020102010507070707" pitchFamily="18" charset="2"/>
              <a:buNone/>
            </a:pPr>
            <a:r>
              <a:rPr lang="th-TH" altLang="th-TH" sz="24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                    ของรัฐ</a:t>
            </a:r>
            <a:r>
              <a:rPr lang="th-TH" altLang="th-TH" sz="2400" dirty="0" smtClean="0">
                <a:latin typeface="Tahoma" panose="020B0604030504040204" pitchFamily="34" charset="0"/>
                <a:cs typeface="Tahoma" panose="020B0604030504040204" pitchFamily="34" charset="0"/>
              </a:rPr>
              <a:t> </a:t>
            </a:r>
            <a:br>
              <a:rPr lang="th-TH" altLang="th-TH" sz="2400" dirty="0" smtClean="0">
                <a:latin typeface="Tahoma" panose="020B0604030504040204" pitchFamily="34" charset="0"/>
                <a:cs typeface="Tahoma" panose="020B0604030504040204" pitchFamily="34" charset="0"/>
              </a:rPr>
            </a:br>
            <a:r>
              <a:rPr lang="th-TH" altLang="th-TH" sz="24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มาตรา 9 การบริหารราชการเพื่อให้เกิดผลสัมฤทธิ์ต่อภารกิจ</a:t>
            </a:r>
          </a:p>
          <a:p>
            <a:pPr marL="514350" indent="-514350">
              <a:buFont typeface="Wingdings 2" panose="05020102010507070707" pitchFamily="18" charset="2"/>
              <a:buNone/>
            </a:pPr>
            <a:r>
              <a:rPr lang="th-TH" altLang="th-TH" sz="24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                    ของรัฐ ให้ส่วนราชการปฏิบัติ ดังต่อไปนี้</a:t>
            </a:r>
          </a:p>
          <a:p>
            <a:pPr marL="514350" indent="-514350">
              <a:buFont typeface="Wingdings 2" panose="05020102010507070707" pitchFamily="18" charset="2"/>
              <a:buNone/>
            </a:pPr>
            <a:r>
              <a:rPr lang="th-TH" altLang="th-TH" sz="2400" dirty="0" smtClean="0">
                <a:latin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h-TH" altLang="th-TH" sz="2400" dirty="0" smtClean="0">
                <a:latin typeface="Tahoma" panose="020B0604030504040204" pitchFamily="34" charset="0"/>
                <a:cs typeface="Tahoma" panose="020B0604030504040204" pitchFamily="34" charset="0"/>
              </a:rPr>
            </a:br>
            <a:r>
              <a:rPr lang="th-TH" altLang="th-TH" sz="2400" dirty="0" smtClean="0">
                <a:latin typeface="Tahoma" panose="020B0604030504040204" pitchFamily="34" charset="0"/>
                <a:cs typeface="Tahoma" panose="020B0604030504040204" pitchFamily="34" charset="0"/>
              </a:rPr>
              <a:t> (1) ต้องจัดทำแผนปฏิบัติราชการไว้เป็นการล่วงหน้า และต้องมี</a:t>
            </a:r>
          </a:p>
          <a:p>
            <a:pPr marL="514350" indent="-514350">
              <a:buFont typeface="Wingdings 2" panose="05020102010507070707" pitchFamily="18" charset="2"/>
              <a:buNone/>
            </a:pPr>
            <a:r>
              <a:rPr lang="th-TH" altLang="th-TH" sz="2400" dirty="0" smtClean="0">
                <a:latin typeface="Tahoma" panose="020B0604030504040204" pitchFamily="34" charset="0"/>
                <a:cs typeface="Tahoma" panose="020B0604030504040204" pitchFamily="34" charset="0"/>
              </a:rPr>
              <a:t>            รายละเอียดของขั้นตอน ระยะเวลา งบประมาณ เป้าหมายของ  </a:t>
            </a:r>
          </a:p>
          <a:p>
            <a:pPr marL="514350" indent="-514350">
              <a:buFont typeface="Wingdings 2" panose="05020102010507070707" pitchFamily="18" charset="2"/>
              <a:buNone/>
            </a:pPr>
            <a:r>
              <a:rPr lang="th-TH" altLang="th-TH" sz="2400" dirty="0" smtClean="0">
                <a:latin typeface="Tahoma" panose="020B0604030504040204" pitchFamily="34" charset="0"/>
                <a:cs typeface="Tahoma" panose="020B0604030504040204" pitchFamily="34" charset="0"/>
              </a:rPr>
              <a:t>            ภารกิจ ผลสัมฤทธิ์ของภารกิจและตัวชี้วัดความสำเร็จของภารกิจ</a:t>
            </a:r>
          </a:p>
          <a:p>
            <a:pPr marL="514350" indent="-514350">
              <a:buFont typeface="Wingdings 2" panose="05020102010507070707" pitchFamily="18" charset="2"/>
              <a:buNone/>
            </a:pPr>
            <a:r>
              <a:rPr lang="th-TH" altLang="th-TH" sz="2400" dirty="0" smtClean="0">
                <a:latin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h-TH" altLang="th-TH" sz="2400" dirty="0" smtClean="0">
                <a:latin typeface="Tahoma" panose="020B0604030504040204" pitchFamily="34" charset="0"/>
                <a:cs typeface="Tahoma" panose="020B0604030504040204" pitchFamily="34" charset="0"/>
              </a:rPr>
            </a:br>
            <a:r>
              <a:rPr lang="th-TH" altLang="th-TH" sz="2400" dirty="0" smtClean="0">
                <a:latin typeface="Tahoma" panose="020B0604030504040204" pitchFamily="34" charset="0"/>
                <a:cs typeface="Tahoma" panose="020B0604030504040204" pitchFamily="34" charset="0"/>
              </a:rPr>
              <a:t> (2) ต้องจัดให้มีการติดตามและประเมินผลการปฏิบัติ </a:t>
            </a:r>
            <a:br>
              <a:rPr lang="th-TH" altLang="th-TH" sz="2400" dirty="0" smtClean="0">
                <a:latin typeface="Tahoma" panose="020B0604030504040204" pitchFamily="34" charset="0"/>
                <a:cs typeface="Tahoma" panose="020B0604030504040204" pitchFamily="34" charset="0"/>
              </a:rPr>
            </a:br>
            <a:r>
              <a:rPr lang="th-TH" altLang="th-TH" sz="2400" dirty="0" smtClean="0">
                <a:latin typeface="Tahoma" panose="020B0604030504040204" pitchFamily="34" charset="0"/>
                <a:cs typeface="Tahoma" panose="020B0604030504040204" pitchFamily="34" charset="0"/>
              </a:rPr>
              <a:t> </a:t>
            </a:r>
            <a:endParaRPr lang="th-TH" altLang="th-TH" sz="2400" b="1" dirty="0" smtClean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Picture 17" descr="Logo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6237312"/>
            <a:ext cx="18637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529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1152</TotalTime>
  <Words>2917</Words>
  <Application>Microsoft Office PowerPoint</Application>
  <PresentationFormat>นำเสนอทางหน้าจอ (4:3)</PresentationFormat>
  <Paragraphs>693</Paragraphs>
  <Slides>36</Slides>
  <Notes>9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36</vt:i4>
      </vt:variant>
    </vt:vector>
  </HeadingPairs>
  <TitlesOfParts>
    <vt:vector size="37" baseType="lpstr">
      <vt:lpstr>ชุดรูปแบบของ Office</vt:lpstr>
      <vt:lpstr>งานนำเสนอ PowerPoint</vt:lpstr>
      <vt:lpstr>งานนำเสนอ PowerPoint</vt:lpstr>
      <vt:lpstr>กระบวนการบริหารจัดการองค์การ ของกรมการพัฒนาชุมชน</vt:lpstr>
      <vt:lpstr>งานนำเสนอ PowerPoint</vt:lpstr>
      <vt:lpstr>กรอบแนวทางการทบทวนผลผลิต และผลลัพธ์ของหน่วยงาน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กิจกรรมที่เกิดขึ้นตามระบบการประเมินผลการปฏิบัติราชการในรอบปีงบประมาณ 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hp</dc:creator>
  <cp:lastModifiedBy>User</cp:lastModifiedBy>
  <cp:revision>83</cp:revision>
  <dcterms:created xsi:type="dcterms:W3CDTF">2017-04-30T07:45:09Z</dcterms:created>
  <dcterms:modified xsi:type="dcterms:W3CDTF">2017-05-15T09:16:18Z</dcterms:modified>
</cp:coreProperties>
</file>