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57" r:id="rId10"/>
    <p:sldId id="259" r:id="rId11"/>
    <p:sldId id="260" r:id="rId12"/>
    <p:sldId id="270" r:id="rId13"/>
    <p:sldId id="271" r:id="rId1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9933"/>
    <a:srgbClr val="66FF33"/>
    <a:srgbClr val="FFCC66"/>
    <a:srgbClr val="FFFF66"/>
    <a:srgbClr val="FFFF37"/>
    <a:srgbClr val="FF5050"/>
    <a:srgbClr val="FFCC00"/>
    <a:srgbClr val="FFFF00"/>
    <a:srgbClr val="CC99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8756DE-D6D1-4929-B879-E0CD516D5E3E}" type="datetimeFigureOut">
              <a:rPr lang="th-TH" smtClean="0"/>
              <a:t>16/05/60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CACF88-7668-421A-8C14-634ED89071D5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7475-8A85-49C1-9A33-141826A37747}" type="datetimeFigureOut">
              <a:rPr lang="th-TH" smtClean="0"/>
              <a:pPr/>
              <a:t>16/05/60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0DE4F-6A5A-4AA4-B840-A4BB57BCF8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7475-8A85-49C1-9A33-141826A37747}" type="datetimeFigureOut">
              <a:rPr lang="th-TH" smtClean="0"/>
              <a:pPr/>
              <a:t>16/05/60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0DE4F-6A5A-4AA4-B840-A4BB57BCF8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7475-8A85-49C1-9A33-141826A37747}" type="datetimeFigureOut">
              <a:rPr lang="th-TH" smtClean="0"/>
              <a:pPr/>
              <a:t>16/05/60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0DE4F-6A5A-4AA4-B840-A4BB57BCF8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7475-8A85-49C1-9A33-141826A37747}" type="datetimeFigureOut">
              <a:rPr lang="th-TH" smtClean="0"/>
              <a:pPr/>
              <a:t>16/05/60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0DE4F-6A5A-4AA4-B840-A4BB57BCF8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7475-8A85-49C1-9A33-141826A37747}" type="datetimeFigureOut">
              <a:rPr lang="th-TH" smtClean="0"/>
              <a:pPr/>
              <a:t>16/05/60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0DE4F-6A5A-4AA4-B840-A4BB57BCF8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7475-8A85-49C1-9A33-141826A37747}" type="datetimeFigureOut">
              <a:rPr lang="th-TH" smtClean="0"/>
              <a:pPr/>
              <a:t>16/05/60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0DE4F-6A5A-4AA4-B840-A4BB57BCF8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7475-8A85-49C1-9A33-141826A37747}" type="datetimeFigureOut">
              <a:rPr lang="th-TH" smtClean="0"/>
              <a:pPr/>
              <a:t>16/05/60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0DE4F-6A5A-4AA4-B840-A4BB57BCF8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7475-8A85-49C1-9A33-141826A37747}" type="datetimeFigureOut">
              <a:rPr lang="th-TH" smtClean="0"/>
              <a:pPr/>
              <a:t>16/05/60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0DE4F-6A5A-4AA4-B840-A4BB57BCF8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7475-8A85-49C1-9A33-141826A37747}" type="datetimeFigureOut">
              <a:rPr lang="th-TH" smtClean="0"/>
              <a:pPr/>
              <a:t>16/05/60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0DE4F-6A5A-4AA4-B840-A4BB57BCF8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7475-8A85-49C1-9A33-141826A37747}" type="datetimeFigureOut">
              <a:rPr lang="th-TH" smtClean="0"/>
              <a:pPr/>
              <a:t>16/05/60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0DE4F-6A5A-4AA4-B840-A4BB57BCF8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7475-8A85-49C1-9A33-141826A37747}" type="datetimeFigureOut">
              <a:rPr lang="th-TH" smtClean="0"/>
              <a:pPr/>
              <a:t>16/05/60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0DE4F-6A5A-4AA4-B840-A4BB57BCF8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A7475-8A85-49C1-9A33-141826A37747}" type="datetimeFigureOut">
              <a:rPr lang="th-TH" smtClean="0"/>
              <a:pPr/>
              <a:t>16/05/60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0DE4F-6A5A-4AA4-B840-A4BB57BCF8C7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อพช.บรรยายขับเคลื่อนเศรษฐกิจฐานราก\149304258587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Oval 61"/>
          <p:cNvSpPr/>
          <p:nvPr/>
        </p:nvSpPr>
        <p:spPr>
          <a:xfrm>
            <a:off x="3286116" y="1928802"/>
            <a:ext cx="2143140" cy="1928826"/>
          </a:xfrm>
          <a:prstGeom prst="ellipse">
            <a:avLst/>
          </a:prstGeom>
          <a:noFill/>
          <a:ln>
            <a:solidFill>
              <a:srgbClr val="3F1E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ounded Rectangle 4"/>
          <p:cNvSpPr/>
          <p:nvPr/>
        </p:nvSpPr>
        <p:spPr>
          <a:xfrm>
            <a:off x="642910" y="714356"/>
            <a:ext cx="1357322" cy="71437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กลุ่มอาชีพ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42910" y="2071678"/>
            <a:ext cx="1285883" cy="714380"/>
          </a:xfrm>
          <a:prstGeom prst="roundRect">
            <a:avLst/>
          </a:prstGeom>
          <a:solidFill>
            <a:srgbClr val="DF4D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๑.ลงทะเบียน </a:t>
            </a:r>
            <a:r>
              <a:rPr lang="en-US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OTOP/SME</a:t>
            </a:r>
            <a:endParaRPr lang="th-TH" sz="2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1357290" y="1500174"/>
            <a:ext cx="357190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8" name="Right Arrow 7"/>
          <p:cNvSpPr/>
          <p:nvPr/>
        </p:nvSpPr>
        <p:spPr>
          <a:xfrm>
            <a:off x="71406" y="785794"/>
            <a:ext cx="500063" cy="428625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9" name="Rounded Rectangle 8"/>
          <p:cNvSpPr/>
          <p:nvPr/>
        </p:nvSpPr>
        <p:spPr>
          <a:xfrm>
            <a:off x="642910" y="4214818"/>
            <a:ext cx="1214445" cy="714380"/>
          </a:xfrm>
          <a:prstGeom prst="roundRect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๘. คัดสรร </a:t>
            </a:r>
            <a:r>
              <a:rPr lang="en-US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OTOP</a:t>
            </a:r>
            <a:endParaRPr lang="th-TH" sz="2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1928794" y="2357430"/>
            <a:ext cx="428625" cy="357187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41" name="TextBox 40"/>
          <p:cNvSpPr txBox="1"/>
          <p:nvPr/>
        </p:nvSpPr>
        <p:spPr>
          <a:xfrm>
            <a:off x="5286380" y="58143"/>
            <a:ext cx="1857388" cy="523220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๒) </a:t>
            </a:r>
            <a:r>
              <a:rPr lang="en-US" b="1" dirty="0" smtClean="0">
                <a:latin typeface="TH SarabunIT๙" pitchFamily="34" charset="-34"/>
                <a:cs typeface="TH SarabunIT๙" pitchFamily="34" charset="-34"/>
              </a:rPr>
              <a:t>OTOP/SME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3857620" y="1714488"/>
            <a:ext cx="1206504" cy="810039"/>
            <a:chOff x="2484437" y="402"/>
            <a:chExt cx="1127124" cy="1127124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8" name="Oval 57"/>
            <p:cNvSpPr/>
            <p:nvPr/>
          </p:nvSpPr>
          <p:spPr>
            <a:xfrm>
              <a:off x="2484437" y="402"/>
              <a:ext cx="1127124" cy="112712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59" name="Oval 6"/>
            <p:cNvSpPr/>
            <p:nvPr/>
          </p:nvSpPr>
          <p:spPr>
            <a:xfrm>
              <a:off x="2649501" y="165465"/>
              <a:ext cx="796996" cy="79699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dirty="0" smtClean="0">
                  <a:latin typeface="TH SarabunIT๙" pitchFamily="34" charset="-34"/>
                  <a:cs typeface="TH SarabunIT๙" pitchFamily="34" charset="-34"/>
                </a:rPr>
                <a:t>คุณภาพผลิตภัณฑ์</a:t>
              </a:r>
              <a:endParaRPr lang="th-TH" sz="2000" b="1" kern="1200" dirty="0">
                <a:latin typeface="TH SarabunIT๙" pitchFamily="34" charset="-34"/>
                <a:cs typeface="TH SarabunIT๙" pitchFamily="34" charset="-34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826419" y="3000372"/>
            <a:ext cx="1102903" cy="785818"/>
            <a:chOff x="3952472" y="1468437"/>
            <a:chExt cx="1127124" cy="1127124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55" name="Oval 54"/>
            <p:cNvSpPr/>
            <p:nvPr/>
          </p:nvSpPr>
          <p:spPr>
            <a:xfrm>
              <a:off x="3952472" y="1468437"/>
              <a:ext cx="1127124" cy="112712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57" name="Oval 8"/>
            <p:cNvSpPr/>
            <p:nvPr/>
          </p:nvSpPr>
          <p:spPr>
            <a:xfrm>
              <a:off x="4117536" y="1633500"/>
              <a:ext cx="796996" cy="79699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dirty="0" smtClean="0">
                  <a:latin typeface="TH SarabunIT๙" pitchFamily="34" charset="-34"/>
                  <a:cs typeface="TH SarabunIT๙" pitchFamily="34" charset="-34"/>
                </a:rPr>
                <a:t>บรรจุภัณฑ์</a:t>
              </a:r>
              <a:endParaRPr lang="th-TH" sz="2000" b="1" kern="1200" dirty="0">
                <a:latin typeface="TH SarabunIT๙" pitchFamily="34" charset="-34"/>
                <a:cs typeface="TH SarabunIT๙" pitchFamily="34" charset="-34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000364" y="3143248"/>
            <a:ext cx="1143008" cy="785818"/>
            <a:chOff x="1016402" y="1468437"/>
            <a:chExt cx="1127124" cy="1127124"/>
          </a:xfrm>
          <a:solidFill>
            <a:srgbClr val="FFFF00"/>
          </a:solidFill>
        </p:grpSpPr>
        <p:sp>
          <p:nvSpPr>
            <p:cNvPr id="47" name="Oval 46"/>
            <p:cNvSpPr/>
            <p:nvPr/>
          </p:nvSpPr>
          <p:spPr>
            <a:xfrm>
              <a:off x="1016402" y="1468437"/>
              <a:ext cx="1127124" cy="112712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48" name="Oval 12"/>
            <p:cNvSpPr/>
            <p:nvPr/>
          </p:nvSpPr>
          <p:spPr>
            <a:xfrm>
              <a:off x="1181466" y="1633500"/>
              <a:ext cx="796996" cy="79699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dirty="0" smtClean="0">
                  <a:latin typeface="TH SarabunIT๙" pitchFamily="34" charset="-34"/>
                  <a:cs typeface="TH SarabunIT๙" pitchFamily="34" charset="-34"/>
                </a:rPr>
                <a:t>มาตรฐาน</a:t>
              </a:r>
              <a:endParaRPr lang="th-TH" sz="2000" b="1" kern="1200" dirty="0">
                <a:latin typeface="TH SarabunIT๙" pitchFamily="34" charset="-34"/>
                <a:cs typeface="TH SarabunIT๙" pitchFamily="34" charset="-34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857618" y="2500306"/>
            <a:ext cx="1000134" cy="857256"/>
            <a:chOff x="2262179" y="1317616"/>
            <a:chExt cx="1571640" cy="142876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60" name="Oval 59"/>
            <p:cNvSpPr/>
            <p:nvPr/>
          </p:nvSpPr>
          <p:spPr>
            <a:xfrm>
              <a:off x="2262179" y="1317616"/>
              <a:ext cx="1571640" cy="1428766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61" name="Oval 4"/>
            <p:cNvSpPr/>
            <p:nvPr/>
          </p:nvSpPr>
          <p:spPr>
            <a:xfrm>
              <a:off x="2492342" y="1645919"/>
              <a:ext cx="1116958" cy="74327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44450" tIns="44450" rIns="44450" bIns="44450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000" b="1" kern="1200" dirty="0" smtClean="0">
                  <a:latin typeface="TH SarabunIT๙" pitchFamily="34" charset="-34"/>
                  <a:cs typeface="TH SarabunIT๙" pitchFamily="34" charset="-34"/>
                </a:rPr>
                <a:t>๓.พัฒนา</a:t>
              </a:r>
              <a:endParaRPr lang="th-TH" sz="2000" b="1" kern="1200" dirty="0">
                <a:latin typeface="TH SarabunIT๙" pitchFamily="34" charset="-34"/>
                <a:cs typeface="TH SarabunIT๙" pitchFamily="34" charset="-34"/>
              </a:endParaRPr>
            </a:p>
          </p:txBody>
        </p:sp>
      </p:grpSp>
      <p:sp>
        <p:nvSpPr>
          <p:cNvPr id="63" name="Right Arrow 62"/>
          <p:cNvSpPr/>
          <p:nvPr/>
        </p:nvSpPr>
        <p:spPr>
          <a:xfrm>
            <a:off x="6000760" y="3214686"/>
            <a:ext cx="428625" cy="357187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cxnSp>
        <p:nvCxnSpPr>
          <p:cNvPr id="65" name="Straight Connector 64"/>
          <p:cNvCxnSpPr/>
          <p:nvPr/>
        </p:nvCxnSpPr>
        <p:spPr>
          <a:xfrm rot="5400000">
            <a:off x="4999834" y="3429000"/>
            <a:ext cx="414419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7073124" y="1785926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3286116" y="357166"/>
            <a:ext cx="185738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๕.คสป./บริษัทประชารัฐ/</a:t>
            </a:r>
            <a:r>
              <a:rPr lang="th-TH" sz="22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นตผ.อ.</a:t>
            </a: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/</a:t>
            </a:r>
            <a:r>
              <a:rPr lang="th-TH" sz="22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นตผ.จ</a:t>
            </a:r>
            <a:endParaRPr lang="th-TH" sz="2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0" name="Down Arrow 69"/>
          <p:cNvSpPr/>
          <p:nvPr/>
        </p:nvSpPr>
        <p:spPr>
          <a:xfrm>
            <a:off x="3786182" y="1214422"/>
            <a:ext cx="357187" cy="428625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71" name="Rectangle 70"/>
          <p:cNvSpPr/>
          <p:nvPr/>
        </p:nvSpPr>
        <p:spPr>
          <a:xfrm>
            <a:off x="6429388" y="3143248"/>
            <a:ext cx="1214446" cy="428628"/>
          </a:xfrm>
          <a:prstGeom prst="rect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๗.การตลาด</a:t>
            </a:r>
            <a:endParaRPr lang="th-TH" sz="2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2" name="Oval 71"/>
          <p:cNvSpPr/>
          <p:nvPr/>
        </p:nvSpPr>
        <p:spPr>
          <a:xfrm>
            <a:off x="5786446" y="5286412"/>
            <a:ext cx="1214446" cy="696521"/>
          </a:xfrm>
          <a:prstGeom prst="ellipse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กลุ่ม</a:t>
            </a:r>
          </a:p>
          <a:p>
            <a:pPr algn="ctr">
              <a:defRPr/>
            </a:pPr>
            <a:r>
              <a:rPr lang="th-TH" sz="18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ออมทรัพย์</a:t>
            </a:r>
          </a:p>
        </p:txBody>
      </p:sp>
      <p:sp>
        <p:nvSpPr>
          <p:cNvPr id="73" name="Oval 72"/>
          <p:cNvSpPr/>
          <p:nvPr/>
        </p:nvSpPr>
        <p:spPr>
          <a:xfrm>
            <a:off x="3643306" y="5429288"/>
            <a:ext cx="1500198" cy="80367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กองทุนพัฒนาบทบาทสตรี</a:t>
            </a:r>
            <a:endParaRPr lang="th-TH" sz="18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4" name="Oval 16"/>
          <p:cNvSpPr/>
          <p:nvPr/>
        </p:nvSpPr>
        <p:spPr>
          <a:xfrm>
            <a:off x="4857752" y="5786454"/>
            <a:ext cx="1428760" cy="642942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กองทุนหมู่บ้าน</a:t>
            </a:r>
            <a:endParaRPr lang="th-TH" sz="18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5" name="Oval 16"/>
          <p:cNvSpPr/>
          <p:nvPr/>
        </p:nvSpPr>
        <p:spPr>
          <a:xfrm>
            <a:off x="4643438" y="5036355"/>
            <a:ext cx="1571636" cy="750099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สถาบันการจัดการเงินทุนชุมชน</a:t>
            </a:r>
            <a:endParaRPr lang="th-TH" sz="18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6" name="วงรี 35"/>
          <p:cNvSpPr/>
          <p:nvPr/>
        </p:nvSpPr>
        <p:spPr>
          <a:xfrm>
            <a:off x="3571868" y="5000636"/>
            <a:ext cx="3500462" cy="150019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7" name="Rounded Rectangle 76"/>
          <p:cNvSpPr/>
          <p:nvPr/>
        </p:nvSpPr>
        <p:spPr>
          <a:xfrm>
            <a:off x="4572000" y="4143380"/>
            <a:ext cx="1571636" cy="642943"/>
          </a:xfrm>
          <a:prstGeom prst="round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 สนับสนุน</a:t>
            </a:r>
            <a:r>
              <a:rPr lang="th-TH" sz="22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ทุน</a:t>
            </a:r>
          </a:p>
        </p:txBody>
      </p:sp>
      <p:cxnSp>
        <p:nvCxnSpPr>
          <p:cNvPr id="88" name="Straight Arrow Connector 87"/>
          <p:cNvCxnSpPr/>
          <p:nvPr/>
        </p:nvCxnSpPr>
        <p:spPr>
          <a:xfrm>
            <a:off x="7072330" y="2786058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>
            <a:off x="7072330" y="3929066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>
            <a:off x="7072330" y="4786322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>
            <a:off x="7072330" y="5500702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Rectangle 92"/>
          <p:cNvSpPr/>
          <p:nvPr/>
        </p:nvSpPr>
        <p:spPr>
          <a:xfrm>
            <a:off x="7572396" y="1643050"/>
            <a:ext cx="1357290" cy="3571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MODERN TRADE</a:t>
            </a:r>
            <a:endParaRPr lang="th-TH" sz="18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7572396" y="2660435"/>
            <a:ext cx="1357290" cy="357190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ร้านค้าประชารัฐ</a:t>
            </a:r>
            <a:endParaRPr lang="th-TH" sz="18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7572396" y="3714752"/>
            <a:ext cx="1357290" cy="571504"/>
          </a:xfrm>
          <a:prstGeom prst="rect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E-commerce/ </a:t>
            </a:r>
            <a:r>
              <a:rPr lang="th-TH" sz="1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ตลาด </a:t>
            </a:r>
            <a:r>
              <a:rPr lang="en-US" sz="1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online</a:t>
            </a:r>
            <a:endParaRPr lang="th-TH" sz="18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7572396" y="4572008"/>
            <a:ext cx="1357290" cy="357190"/>
          </a:xfrm>
          <a:prstGeom prst="rect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OTOP Trader</a:t>
            </a:r>
            <a:endParaRPr lang="th-TH" sz="18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572396" y="5286388"/>
            <a:ext cx="1357290" cy="357190"/>
          </a:xfrm>
          <a:prstGeom prst="rect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Event</a:t>
            </a:r>
            <a:endParaRPr lang="th-TH" sz="18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5" name="Right Arrow 104"/>
          <p:cNvSpPr/>
          <p:nvPr/>
        </p:nvSpPr>
        <p:spPr>
          <a:xfrm>
            <a:off x="2857488" y="2857496"/>
            <a:ext cx="428625" cy="357187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06" name="Rectangle 105"/>
          <p:cNvSpPr/>
          <p:nvPr/>
        </p:nvSpPr>
        <p:spPr>
          <a:xfrm>
            <a:off x="2143108" y="571480"/>
            <a:ext cx="928694" cy="928694"/>
          </a:xfrm>
          <a:prstGeom prst="rect">
            <a:avLst/>
          </a:prstGeom>
          <a:solidFill>
            <a:srgbClr val="99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๒.วิเคราะห์/จัดกลุ่ม</a:t>
            </a:r>
            <a:endParaRPr lang="th-TH" sz="2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7" name="Down Arrow 106"/>
          <p:cNvSpPr/>
          <p:nvPr/>
        </p:nvSpPr>
        <p:spPr>
          <a:xfrm>
            <a:off x="2428860" y="1571612"/>
            <a:ext cx="357187" cy="428625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08" name="Rectangle 107"/>
          <p:cNvSpPr/>
          <p:nvPr/>
        </p:nvSpPr>
        <p:spPr>
          <a:xfrm>
            <a:off x="2285984" y="2143116"/>
            <a:ext cx="571504" cy="500066"/>
          </a:xfrm>
          <a:prstGeom prst="rect">
            <a:avLst/>
          </a:prstGeom>
          <a:solidFill>
            <a:srgbClr val="CC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A</a:t>
            </a:r>
            <a:endParaRPr lang="th-TH" sz="2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2285984" y="2643182"/>
            <a:ext cx="571504" cy="500066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B</a:t>
            </a:r>
            <a:endParaRPr lang="th-TH" sz="2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2285984" y="3143248"/>
            <a:ext cx="571504" cy="500066"/>
          </a:xfrm>
          <a:prstGeom prst="rect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C</a:t>
            </a:r>
            <a:endParaRPr lang="th-TH" sz="2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2285984" y="3643314"/>
            <a:ext cx="571504" cy="500066"/>
          </a:xfrm>
          <a:prstGeom prst="rect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D</a:t>
            </a:r>
            <a:endParaRPr lang="th-TH" sz="2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2571736" y="4572008"/>
            <a:ext cx="1500198" cy="642942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๙. สร้างทายาท</a:t>
            </a:r>
            <a:endParaRPr lang="th-TH" sz="2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5643570" y="1643050"/>
            <a:ext cx="1357322" cy="71438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๖. ยกระดับการพัฒนา</a:t>
            </a:r>
            <a:endParaRPr lang="th-TH" sz="2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4" name="Down Arrow 53"/>
          <p:cNvSpPr/>
          <p:nvPr/>
        </p:nvSpPr>
        <p:spPr>
          <a:xfrm rot="20122866">
            <a:off x="4932151" y="1206681"/>
            <a:ext cx="402939" cy="445114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56" name="Down Arrow 55"/>
          <p:cNvSpPr/>
          <p:nvPr/>
        </p:nvSpPr>
        <p:spPr>
          <a:xfrm rot="19232173">
            <a:off x="3023187" y="4109570"/>
            <a:ext cx="340783" cy="480327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64" name="Down Arrow 63"/>
          <p:cNvSpPr/>
          <p:nvPr/>
        </p:nvSpPr>
        <p:spPr>
          <a:xfrm rot="3108983">
            <a:off x="2017805" y="4227610"/>
            <a:ext cx="424486" cy="432676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66" name="Down Arrow 65"/>
          <p:cNvSpPr/>
          <p:nvPr/>
        </p:nvSpPr>
        <p:spPr>
          <a:xfrm>
            <a:off x="714348" y="2857496"/>
            <a:ext cx="357187" cy="428625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69" name="Rounded Rectangle 68"/>
          <p:cNvSpPr/>
          <p:nvPr/>
        </p:nvSpPr>
        <p:spPr>
          <a:xfrm>
            <a:off x="214282" y="3357562"/>
            <a:ext cx="1643074" cy="642942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๑๐. ลงทะเบียนเพิ่ม</a:t>
            </a:r>
            <a:endParaRPr lang="th-TH" sz="2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cxnSp>
        <p:nvCxnSpPr>
          <p:cNvPr id="79" name="Straight Arrow Connector 78"/>
          <p:cNvCxnSpPr/>
          <p:nvPr/>
        </p:nvCxnSpPr>
        <p:spPr>
          <a:xfrm>
            <a:off x="7073124" y="2285992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7572396" y="2143116"/>
            <a:ext cx="1357290" cy="357190"/>
          </a:xfrm>
          <a:prstGeom prst="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ตลาดนัดชุมชน</a:t>
            </a:r>
            <a:endParaRPr lang="th-TH" sz="18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cxnSp>
        <p:nvCxnSpPr>
          <p:cNvPr id="81" name="Straight Arrow Connector 80"/>
          <p:cNvCxnSpPr/>
          <p:nvPr/>
        </p:nvCxnSpPr>
        <p:spPr>
          <a:xfrm>
            <a:off x="7073124" y="1285860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/>
          <p:cNvSpPr/>
          <p:nvPr/>
        </p:nvSpPr>
        <p:spPr>
          <a:xfrm>
            <a:off x="7572396" y="1000108"/>
            <a:ext cx="1357290" cy="5000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แหล่งท่องเที่ยวโดยชุมชน</a:t>
            </a:r>
            <a:endParaRPr lang="th-TH" sz="18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7572396" y="71414"/>
            <a:ext cx="1500166" cy="714380"/>
          </a:xfrm>
          <a:prstGeom prst="roundRect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สินค้าโดดเด่น/พัฒนาได้</a:t>
            </a:r>
            <a:endParaRPr lang="th-TH" sz="2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6" name="Right Arrow 85"/>
          <p:cNvSpPr/>
          <p:nvPr/>
        </p:nvSpPr>
        <p:spPr>
          <a:xfrm>
            <a:off x="7143768" y="214290"/>
            <a:ext cx="428625" cy="357187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87" name="Down Arrow 86"/>
          <p:cNvSpPr/>
          <p:nvPr/>
        </p:nvSpPr>
        <p:spPr>
          <a:xfrm rot="9150708">
            <a:off x="4867407" y="3831618"/>
            <a:ext cx="300780" cy="424952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92" name="Down Arrow 91"/>
          <p:cNvSpPr/>
          <p:nvPr/>
        </p:nvSpPr>
        <p:spPr>
          <a:xfrm rot="10520881">
            <a:off x="5697391" y="4781232"/>
            <a:ext cx="374216" cy="419233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98" name="Rounded Rectangle 97"/>
          <p:cNvSpPr/>
          <p:nvPr/>
        </p:nvSpPr>
        <p:spPr>
          <a:xfrm>
            <a:off x="71438" y="5286388"/>
            <a:ext cx="3428992" cy="1571612"/>
          </a:xfrm>
          <a:prstGeom prst="roundRect">
            <a:avLst/>
          </a:prstGeom>
          <a:solidFill>
            <a:srgbClr val="DF4D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-มีฐานข้อมูล</a:t>
            </a:r>
          </a:p>
          <a:p>
            <a:pPr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-มีคณะกรรมการขับเคลื่อน</a:t>
            </a:r>
          </a:p>
          <a:p>
            <a:pPr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-คัดสินค้าของอำเภอ  (เด่น/</a:t>
            </a:r>
            <a:r>
              <a:rPr lang="th-TH" sz="22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มีอัต</a:t>
            </a: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ลักษณ์</a:t>
            </a:r>
          </a:p>
          <a:p>
            <a:pPr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/พร้อมขาย</a:t>
            </a:r>
            <a:r>
              <a:rPr lang="en-US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online</a:t>
            </a: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/มีศักยภาพ)</a:t>
            </a:r>
          </a:p>
          <a:p>
            <a:pPr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-พัฒนาเป็นกลุ่ม</a:t>
            </a:r>
            <a:endParaRPr lang="th-TH" sz="2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8" name="Right Arrow 62"/>
          <p:cNvSpPr/>
          <p:nvPr/>
        </p:nvSpPr>
        <p:spPr>
          <a:xfrm>
            <a:off x="5214942" y="1928802"/>
            <a:ext cx="428625" cy="357187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63" grpId="0" animBg="1"/>
      <p:bldP spid="68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51" grpId="0" animBg="1"/>
      <p:bldP spid="52" grpId="0" animBg="1"/>
      <p:bldP spid="54" grpId="0" animBg="1"/>
      <p:bldP spid="56" grpId="0" animBg="1"/>
      <p:bldP spid="64" grpId="0" animBg="1"/>
      <p:bldP spid="66" grpId="0" animBg="1"/>
      <p:bldP spid="69" grpId="0" animBg="1"/>
      <p:bldP spid="80" grpId="0" animBg="1"/>
      <p:bldP spid="82" grpId="0" animBg="1"/>
      <p:bldP spid="85" grpId="0" animBg="1"/>
      <p:bldP spid="87" grpId="0" animBg="1"/>
      <p:bldP spid="92" grpId="0" animBg="1"/>
      <p:bldP spid="98" grpId="0" animBg="1"/>
      <p:bldP spid="7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14282" y="285728"/>
            <a:ext cx="1857388" cy="128588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บริษัทประชารัฐรักสามัคคี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14282" y="2643208"/>
            <a:ext cx="1643074" cy="642921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ประชาชน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14282" y="4214818"/>
            <a:ext cx="1643073" cy="642942"/>
          </a:xfrm>
          <a:prstGeom prst="roundRect">
            <a:avLst/>
          </a:prstGeom>
          <a:solidFill>
            <a:srgbClr val="FFFF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ประชาสังคม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14282" y="5000636"/>
            <a:ext cx="1643073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เอกชน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14282" y="3429005"/>
            <a:ext cx="1643074" cy="642937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วิชาการ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357422" y="571480"/>
            <a:ext cx="1285884" cy="714380"/>
          </a:xfrm>
          <a:prstGeom prst="ellipse">
            <a:avLst/>
          </a:prstGeom>
          <a:solidFill>
            <a:srgbClr val="DF4D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ท่องเที่ยวโดยชุมชน</a:t>
            </a:r>
            <a:endParaRPr lang="th-TH" sz="2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000364" y="3929067"/>
            <a:ext cx="4929222" cy="500066"/>
          </a:xfrm>
          <a:prstGeom prst="round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ส่งเสริมให้กลุ่ม/องค์กร/ชุมชนเป็นสมาชิก </a:t>
            </a:r>
            <a:r>
              <a:rPr lang="en-US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SE</a:t>
            </a:r>
            <a:endParaRPr lang="th-TH" sz="2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3000364" y="4500572"/>
            <a:ext cx="4929222" cy="5000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วิเคราะห์ ชี้เป้า ส่งต่อผลิตภัณฑ์ /กลุ่ม/องค์กร/ชุมชนให้ </a:t>
            </a:r>
            <a:r>
              <a:rPr lang="en-US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SE</a:t>
            </a:r>
            <a:endParaRPr lang="th-TH" sz="2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5" name="Oval 16"/>
          <p:cNvSpPr/>
          <p:nvPr/>
        </p:nvSpPr>
        <p:spPr>
          <a:xfrm>
            <a:off x="3286116" y="214290"/>
            <a:ext cx="1214446" cy="642942"/>
          </a:xfrm>
          <a:prstGeom prst="ellipse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เกษตร</a:t>
            </a:r>
            <a:endParaRPr lang="th-TH" sz="2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6" name="วงรี 35"/>
          <p:cNvSpPr/>
          <p:nvPr/>
        </p:nvSpPr>
        <p:spPr>
          <a:xfrm>
            <a:off x="2285984" y="142852"/>
            <a:ext cx="2571768" cy="135732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1" name="TextBox 40"/>
          <p:cNvSpPr txBox="1"/>
          <p:nvPr/>
        </p:nvSpPr>
        <p:spPr>
          <a:xfrm>
            <a:off x="4929190" y="142852"/>
            <a:ext cx="3214710" cy="584775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๓) </a:t>
            </a:r>
            <a:r>
              <a:rPr lang="en-US" sz="3200" b="1" dirty="0" smtClean="0">
                <a:latin typeface="TH SarabunIT๙" pitchFamily="34" charset="-34"/>
                <a:cs typeface="TH SarabunIT๙" pitchFamily="34" charset="-34"/>
              </a:rPr>
              <a:t>SE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วิสาหกิจเพื่อสังคม</a:t>
            </a:r>
            <a:endParaRPr lang="th-TH" sz="32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4" name="Rounded Rectangle 17"/>
          <p:cNvSpPr/>
          <p:nvPr/>
        </p:nvSpPr>
        <p:spPr>
          <a:xfrm>
            <a:off x="3000364" y="3357564"/>
            <a:ext cx="4929222" cy="500066"/>
          </a:xfrm>
          <a:prstGeom prst="round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ชี้แจง สร้างความเข้าใจแนวทางของ </a:t>
            </a:r>
            <a:r>
              <a:rPr lang="en-US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SE</a:t>
            </a: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แก่ กลุ่ม/องค์กร/ชุมชน</a:t>
            </a:r>
            <a:endParaRPr lang="th-TH" sz="2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214282" y="5715016"/>
            <a:ext cx="1643073" cy="642942"/>
          </a:xfrm>
          <a:prstGeom prst="round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ราชการ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9" name="Right Arrow 38"/>
          <p:cNvSpPr/>
          <p:nvPr/>
        </p:nvSpPr>
        <p:spPr>
          <a:xfrm>
            <a:off x="4643438" y="785794"/>
            <a:ext cx="4500562" cy="2143140"/>
          </a:xfrm>
          <a:prstGeom prst="rightArrow">
            <a:avLst/>
          </a:prstGeom>
          <a:solidFill>
            <a:srgbClr val="FF505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42" name="Group 41"/>
          <p:cNvGrpSpPr/>
          <p:nvPr/>
        </p:nvGrpSpPr>
        <p:grpSpPr>
          <a:xfrm>
            <a:off x="4857752" y="1357298"/>
            <a:ext cx="785819" cy="1000132"/>
            <a:chOff x="3214" y="1357788"/>
            <a:chExt cx="1562338" cy="1810385"/>
          </a:xfrm>
        </p:grpSpPr>
        <p:sp>
          <p:nvSpPr>
            <p:cNvPr id="62" name="Rounded Rectangle 61"/>
            <p:cNvSpPr/>
            <p:nvPr/>
          </p:nvSpPr>
          <p:spPr>
            <a:xfrm>
              <a:off x="3214" y="1357788"/>
              <a:ext cx="1562338" cy="181038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3" name="Rounded Rectangle 5"/>
            <p:cNvSpPr/>
            <p:nvPr/>
          </p:nvSpPr>
          <p:spPr>
            <a:xfrm>
              <a:off x="79481" y="1434055"/>
              <a:ext cx="1409804" cy="16578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1600" b="1" kern="1200" dirty="0" smtClean="0">
                  <a:solidFill>
                    <a:schemeClr val="tx1"/>
                  </a:solidFill>
                  <a:latin typeface="TH SarabunIT๙" pitchFamily="34" charset="-34"/>
                  <a:cs typeface="TH SarabunIT๙" pitchFamily="34" charset="-34"/>
                </a:rPr>
                <a:t>การเข้าถึงปัจจัยการผลิต</a:t>
              </a:r>
              <a:endParaRPr lang="th-TH" sz="1600" b="1" kern="1200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643570" y="1357298"/>
            <a:ext cx="714380" cy="1000132"/>
            <a:chOff x="1668422" y="1357788"/>
            <a:chExt cx="1562338" cy="1810385"/>
          </a:xfrm>
        </p:grpSpPr>
        <p:sp>
          <p:nvSpPr>
            <p:cNvPr id="60" name="Rounded Rectangle 59"/>
            <p:cNvSpPr/>
            <p:nvPr/>
          </p:nvSpPr>
          <p:spPr>
            <a:xfrm>
              <a:off x="1668422" y="1357788"/>
              <a:ext cx="1562338" cy="181038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1" name="Rounded Rectangle 7"/>
            <p:cNvSpPr/>
            <p:nvPr/>
          </p:nvSpPr>
          <p:spPr>
            <a:xfrm>
              <a:off x="1744689" y="1434055"/>
              <a:ext cx="1409804" cy="16578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1600" b="1" kern="1200" dirty="0" smtClean="0">
                  <a:solidFill>
                    <a:schemeClr val="tx1"/>
                  </a:solidFill>
                  <a:latin typeface="TH SarabunIT๙" pitchFamily="34" charset="-34"/>
                  <a:cs typeface="TH SarabunIT๙" pitchFamily="34" charset="-34"/>
                </a:rPr>
                <a:t>สร้างองค์ความรู้</a:t>
              </a:r>
              <a:endParaRPr lang="th-TH" sz="1600" b="1" kern="1200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357950" y="1357298"/>
            <a:ext cx="642942" cy="1000132"/>
            <a:chOff x="3333630" y="1357788"/>
            <a:chExt cx="1562338" cy="1810385"/>
          </a:xfrm>
        </p:grpSpPr>
        <p:sp>
          <p:nvSpPr>
            <p:cNvPr id="58" name="Rounded Rectangle 57"/>
            <p:cNvSpPr/>
            <p:nvPr/>
          </p:nvSpPr>
          <p:spPr>
            <a:xfrm>
              <a:off x="3333630" y="1357788"/>
              <a:ext cx="1562338" cy="181038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Rounded Rectangle 9"/>
            <p:cNvSpPr/>
            <p:nvPr/>
          </p:nvSpPr>
          <p:spPr>
            <a:xfrm>
              <a:off x="3409897" y="1434055"/>
              <a:ext cx="1409804" cy="16578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1600" b="1" kern="1200" dirty="0" smtClean="0">
                  <a:solidFill>
                    <a:schemeClr val="tx1"/>
                  </a:solidFill>
                  <a:latin typeface="TH SarabunIT๙" pitchFamily="34" charset="-34"/>
                  <a:cs typeface="TH SarabunIT๙" pitchFamily="34" charset="-34"/>
                </a:rPr>
                <a:t>การ</a:t>
              </a:r>
            </a:p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1600" b="1" kern="1200" dirty="0" smtClean="0">
                  <a:solidFill>
                    <a:schemeClr val="tx1"/>
                  </a:solidFill>
                  <a:latin typeface="TH SarabunIT๙" pitchFamily="34" charset="-34"/>
                  <a:cs typeface="TH SarabunIT๙" pitchFamily="34" charset="-34"/>
                </a:rPr>
                <a:t>ตลาด</a:t>
              </a:r>
              <a:endParaRPr lang="th-TH" sz="1600" b="1" kern="1200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000892" y="1357298"/>
            <a:ext cx="785818" cy="1000132"/>
            <a:chOff x="4998839" y="1357788"/>
            <a:chExt cx="1562338" cy="1810385"/>
          </a:xfrm>
        </p:grpSpPr>
        <p:sp>
          <p:nvSpPr>
            <p:cNvPr id="55" name="Rounded Rectangle 54"/>
            <p:cNvSpPr/>
            <p:nvPr/>
          </p:nvSpPr>
          <p:spPr>
            <a:xfrm>
              <a:off x="4998839" y="1357788"/>
              <a:ext cx="1562338" cy="181038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7" name="Rounded Rectangle 11"/>
            <p:cNvSpPr/>
            <p:nvPr/>
          </p:nvSpPr>
          <p:spPr>
            <a:xfrm>
              <a:off x="5075106" y="1434055"/>
              <a:ext cx="1409804" cy="16578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1600" b="1" kern="1200" dirty="0" smtClean="0">
                  <a:solidFill>
                    <a:schemeClr val="tx1"/>
                  </a:solidFill>
                  <a:latin typeface="TH SarabunIT๙" pitchFamily="34" charset="-34"/>
                  <a:cs typeface="TH SarabunIT๙" pitchFamily="34" charset="-34"/>
                </a:rPr>
                <a:t>การสื่อสารสร้างการรับรู้</a:t>
              </a:r>
              <a:endParaRPr lang="th-TH" sz="1600" b="1" kern="1200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786710" y="1357298"/>
            <a:ext cx="714380" cy="976632"/>
            <a:chOff x="6664047" y="1357788"/>
            <a:chExt cx="1562338" cy="1810385"/>
          </a:xfrm>
        </p:grpSpPr>
        <p:sp>
          <p:nvSpPr>
            <p:cNvPr id="49" name="Rounded Rectangle 48"/>
            <p:cNvSpPr/>
            <p:nvPr/>
          </p:nvSpPr>
          <p:spPr>
            <a:xfrm>
              <a:off x="6664047" y="1357788"/>
              <a:ext cx="1562338" cy="181038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0" name="Rounded Rectangle 13"/>
            <p:cNvSpPr/>
            <p:nvPr/>
          </p:nvSpPr>
          <p:spPr>
            <a:xfrm>
              <a:off x="6740314" y="1434055"/>
              <a:ext cx="1409804" cy="16578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1600" b="1" kern="1200" dirty="0" smtClean="0">
                  <a:solidFill>
                    <a:schemeClr val="tx1"/>
                  </a:solidFill>
                  <a:latin typeface="TH SarabunIT๙" pitchFamily="34" charset="-34"/>
                  <a:cs typeface="TH SarabunIT๙" pitchFamily="34" charset="-34"/>
                </a:rPr>
                <a:t>การบริหารจัดการ</a:t>
              </a:r>
              <a:endParaRPr lang="th-TH" sz="1600" b="1" kern="1200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endParaRPr>
            </a:p>
          </p:txBody>
        </p:sp>
      </p:grpSp>
      <p:sp>
        <p:nvSpPr>
          <p:cNvPr id="16" name="Oval 15"/>
          <p:cNvSpPr/>
          <p:nvPr/>
        </p:nvSpPr>
        <p:spPr>
          <a:xfrm>
            <a:off x="3357554" y="642918"/>
            <a:ext cx="1428760" cy="785818"/>
          </a:xfrm>
          <a:prstGeom prst="ellipse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แปรรูป</a:t>
            </a:r>
            <a:r>
              <a:rPr lang="en-US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/OTOP/SME</a:t>
            </a:r>
            <a:endParaRPr lang="th-TH" sz="2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44" name="เครื่องหมายบั้ง 43"/>
          <p:cNvSpPr/>
          <p:nvPr/>
        </p:nvSpPr>
        <p:spPr>
          <a:xfrm>
            <a:off x="2071670" y="4214818"/>
            <a:ext cx="785818" cy="1571636"/>
          </a:xfrm>
          <a:prstGeom prst="chevr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46" name="Rounded Rectangle 37"/>
          <p:cNvSpPr/>
          <p:nvPr/>
        </p:nvSpPr>
        <p:spPr>
          <a:xfrm>
            <a:off x="3000364" y="5072075"/>
            <a:ext cx="4929222" cy="50006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เชื่อมประสานระหว่างกลุ่ม/องค์กร/ชุมชนกับ </a:t>
            </a:r>
            <a:r>
              <a:rPr lang="en-US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SE</a:t>
            </a:r>
            <a:endParaRPr lang="th-TH" sz="2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1" name="Rounded Rectangle 37"/>
          <p:cNvSpPr/>
          <p:nvPr/>
        </p:nvSpPr>
        <p:spPr>
          <a:xfrm>
            <a:off x="3000364" y="5643579"/>
            <a:ext cx="4929222" cy="50006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20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บูรณา</a:t>
            </a: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การทำงานร่วมกับหน่วยงานภาคี </a:t>
            </a:r>
            <a:r>
              <a:rPr lang="en-US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SE</a:t>
            </a:r>
            <a:endParaRPr lang="th-TH" sz="2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3" name="Rounded Rectangle 37"/>
          <p:cNvSpPr/>
          <p:nvPr/>
        </p:nvSpPr>
        <p:spPr>
          <a:xfrm>
            <a:off x="3000364" y="6215083"/>
            <a:ext cx="4929222" cy="500065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ส่งเสริม สนับสนุน กลุ่มในการพัฒนาผลิตภัณฑ์</a:t>
            </a:r>
            <a:endParaRPr lang="th-TH" sz="2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2214546" y="1785926"/>
            <a:ext cx="1643074" cy="642921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แผนธุรกิจดี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3714744" y="2571744"/>
            <a:ext cx="1643074" cy="642921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จับมือ</a:t>
            </a:r>
            <a:r>
              <a:rPr lang="th-TH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กับคสป.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6" name="ลูกศรลง 55"/>
          <p:cNvSpPr/>
          <p:nvPr/>
        </p:nvSpPr>
        <p:spPr>
          <a:xfrm>
            <a:off x="928662" y="1785926"/>
            <a:ext cx="285752" cy="571504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5" name="ลูกศรขวา 64"/>
          <p:cNvSpPr/>
          <p:nvPr/>
        </p:nvSpPr>
        <p:spPr>
          <a:xfrm>
            <a:off x="1714480" y="1785926"/>
            <a:ext cx="357190" cy="285752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6" name="ลูกศรขวา 65"/>
          <p:cNvSpPr/>
          <p:nvPr/>
        </p:nvSpPr>
        <p:spPr>
          <a:xfrm>
            <a:off x="3071802" y="2643182"/>
            <a:ext cx="357190" cy="285752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1" grpId="0" animBg="1"/>
      <p:bldP spid="17" grpId="0" animBg="1"/>
      <p:bldP spid="18" grpId="0" animBg="1"/>
      <p:bldP spid="38" grpId="0" animBg="1"/>
      <p:bldP spid="35" grpId="0" animBg="1"/>
      <p:bldP spid="36" grpId="0" animBg="1"/>
      <p:bldP spid="54" grpId="0" animBg="1"/>
      <p:bldP spid="37" grpId="0" animBg="1"/>
      <p:bldP spid="16" grpId="0" animBg="1"/>
      <p:bldP spid="46" grpId="0" animBg="1"/>
      <p:bldP spid="51" grpId="0" animBg="1"/>
      <p:bldP spid="53" grpId="0" animBg="1"/>
      <p:bldP spid="40" grpId="0" animBg="1"/>
      <p:bldP spid="52" grpId="0" animBg="1"/>
      <p:bldP spid="56" grpId="0" animBg="1"/>
      <p:bldP spid="65" grpId="0" animBg="1"/>
      <p:bldP spid="6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F:\อพช.บรรยายขับเคลื่อนเศรษฐกิจฐานราก\149304261548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1143000"/>
            <a:ext cx="8128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F:\อพช.บรรยายขับเคลื่อนเศรษฐกิจฐานราก\149304261895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1143000"/>
            <a:ext cx="8128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อพช.บรรยายขับเคลื่อนเศรษฐกิจฐานราก\149304258978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1143000"/>
            <a:ext cx="8128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:\อพช.บรรยายขับเคลื่อนเศรษฐกิจฐานราก\149304259365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1143000"/>
            <a:ext cx="8128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:\อพช.บรรยายขับเคลื่อนเศรษฐกิจฐานราก\149304259770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1143000"/>
            <a:ext cx="8128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:\อพช.บรรยายขับเคลื่อนเศรษฐกิจฐานราก\149304260134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1143000"/>
            <a:ext cx="8128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:\อพช.บรรยายขับเคลื่อนเศรษฐกิจฐานราก\149304260501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1143000"/>
            <a:ext cx="8128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:\อพช.บรรยายขับเคลื่อนเศรษฐกิจฐานราก\149304260829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1143000"/>
            <a:ext cx="8128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:\อพช.บรรยายขับเคลื่อนเศรษฐกิจฐานราก\149304261231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1143000"/>
            <a:ext cx="8128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71472" y="142852"/>
            <a:ext cx="2000250" cy="85725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๑.ปราชญ์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สัมมาชีพ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500438" y="214290"/>
            <a:ext cx="1714504" cy="714375"/>
          </a:xfrm>
          <a:prstGeom prst="roundRect">
            <a:avLst/>
          </a:prstGeom>
          <a:solidFill>
            <a:srgbClr val="CC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๒.ทีม</a:t>
            </a:r>
            <a:r>
              <a:rPr lang="th-TH" sz="22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วิทยากรสัมมาชีพ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71472" y="1571612"/>
            <a:ext cx="1500197" cy="78581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๓.ครัวเรือนสัมมาชีพ</a:t>
            </a:r>
            <a:endParaRPr lang="th-TH" sz="2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1214415" y="1214422"/>
            <a:ext cx="285752" cy="285752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8" name="Right Arrow 7"/>
          <p:cNvSpPr/>
          <p:nvPr/>
        </p:nvSpPr>
        <p:spPr>
          <a:xfrm>
            <a:off x="2857501" y="428605"/>
            <a:ext cx="428616" cy="357190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9" name="Rounded Rectangle 8"/>
          <p:cNvSpPr/>
          <p:nvPr/>
        </p:nvSpPr>
        <p:spPr>
          <a:xfrm>
            <a:off x="0" y="3000372"/>
            <a:ext cx="1428760" cy="107157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 ครัวเรือนสัมมาชีพเข้มแข็ง ๑ </a:t>
            </a:r>
            <a:r>
              <a:rPr lang="th-TH" sz="22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คร.</a:t>
            </a:r>
            <a:endParaRPr lang="th-TH" sz="2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1500167" y="3429000"/>
            <a:ext cx="285751" cy="285751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1" name="Rounded Rectangle 10"/>
          <p:cNvSpPr/>
          <p:nvPr/>
        </p:nvSpPr>
        <p:spPr>
          <a:xfrm>
            <a:off x="3000364" y="2643182"/>
            <a:ext cx="1428760" cy="5000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๕. กลุ่ม</a:t>
            </a:r>
            <a:r>
              <a:rPr lang="th-TH" sz="22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อาชีพ</a:t>
            </a:r>
          </a:p>
        </p:txBody>
      </p:sp>
      <p:sp>
        <p:nvSpPr>
          <p:cNvPr id="13" name="Down Arrow 12"/>
          <p:cNvSpPr/>
          <p:nvPr/>
        </p:nvSpPr>
        <p:spPr>
          <a:xfrm>
            <a:off x="571472" y="2500306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5" name="Right Arrow 14"/>
          <p:cNvSpPr/>
          <p:nvPr/>
        </p:nvSpPr>
        <p:spPr>
          <a:xfrm rot="13553338">
            <a:off x="4420774" y="3242840"/>
            <a:ext cx="428625" cy="357188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6" name="Oval 15"/>
          <p:cNvSpPr/>
          <p:nvPr/>
        </p:nvSpPr>
        <p:spPr>
          <a:xfrm>
            <a:off x="7358082" y="4572008"/>
            <a:ext cx="1071570" cy="714380"/>
          </a:xfrm>
          <a:prstGeom prst="ellipse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กลุ่ม</a:t>
            </a:r>
          </a:p>
          <a:p>
            <a:pPr algn="ctr">
              <a:defRPr/>
            </a:pPr>
            <a:r>
              <a:rPr lang="th-TH" sz="16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ออมทรัพย์</a:t>
            </a:r>
          </a:p>
        </p:txBody>
      </p:sp>
      <p:sp>
        <p:nvSpPr>
          <p:cNvPr id="17" name="Oval 16"/>
          <p:cNvSpPr/>
          <p:nvPr/>
        </p:nvSpPr>
        <p:spPr>
          <a:xfrm>
            <a:off x="5429256" y="4857760"/>
            <a:ext cx="1357322" cy="714380"/>
          </a:xfrm>
          <a:prstGeom prst="ellipse">
            <a:avLst/>
          </a:prstGeom>
          <a:solidFill>
            <a:srgbClr val="DF4D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กองทุนพัฒนาบทบาทสตรี</a:t>
            </a:r>
            <a:endParaRPr lang="th-TH" sz="16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929190" y="3357562"/>
            <a:ext cx="1500196" cy="428623"/>
          </a:xfrm>
          <a:prstGeom prst="round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๙. สนับสนุน</a:t>
            </a:r>
            <a:r>
              <a:rPr lang="th-TH" sz="22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ทุน</a:t>
            </a:r>
          </a:p>
        </p:txBody>
      </p:sp>
      <p:sp>
        <p:nvSpPr>
          <p:cNvPr id="24" name="Right Arrow 23"/>
          <p:cNvSpPr/>
          <p:nvPr/>
        </p:nvSpPr>
        <p:spPr>
          <a:xfrm rot="16200000">
            <a:off x="6107919" y="3893346"/>
            <a:ext cx="428625" cy="357191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8" name="Oval 27"/>
          <p:cNvSpPr/>
          <p:nvPr/>
        </p:nvSpPr>
        <p:spPr>
          <a:xfrm>
            <a:off x="6858016" y="1142984"/>
            <a:ext cx="928694" cy="64292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 err="1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ศอช.</a:t>
            </a:r>
            <a:endParaRPr lang="th-TH" sz="2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5286380" y="1285860"/>
            <a:ext cx="1428748" cy="857256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๖. ผู้นำ</a:t>
            </a:r>
            <a:r>
              <a:rPr lang="th-TH" sz="22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อช./อช.</a:t>
            </a:r>
          </a:p>
        </p:txBody>
      </p:sp>
      <p:sp>
        <p:nvSpPr>
          <p:cNvPr id="30" name="Down Arrow 29"/>
          <p:cNvSpPr/>
          <p:nvPr/>
        </p:nvSpPr>
        <p:spPr>
          <a:xfrm>
            <a:off x="3643306" y="2214555"/>
            <a:ext cx="285750" cy="285752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31" name="Rounded Rectangle 30"/>
          <p:cNvSpPr/>
          <p:nvPr/>
        </p:nvSpPr>
        <p:spPr>
          <a:xfrm>
            <a:off x="2714625" y="1428736"/>
            <a:ext cx="2214565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๗. สนับสนุน</a:t>
            </a:r>
            <a:r>
              <a:rPr lang="th-TH" sz="22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การประกอบอาชีพ/ทีมวิทยากร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572264" y="2143116"/>
            <a:ext cx="164307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๑๑.แผน</a:t>
            </a:r>
            <a:r>
              <a:rPr lang="th-TH" sz="22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ชุมชน/</a:t>
            </a:r>
            <a:r>
              <a:rPr lang="th-TH" sz="2200" b="1" dirty="0" err="1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บูรณา</a:t>
            </a:r>
            <a:r>
              <a:rPr lang="th-TH" sz="22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การแผน</a:t>
            </a:r>
          </a:p>
        </p:txBody>
      </p:sp>
      <p:sp>
        <p:nvSpPr>
          <p:cNvPr id="40" name="Down Arrow 39"/>
          <p:cNvSpPr/>
          <p:nvPr/>
        </p:nvSpPr>
        <p:spPr>
          <a:xfrm>
            <a:off x="7215206" y="1857364"/>
            <a:ext cx="285750" cy="285752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cxnSp>
        <p:nvCxnSpPr>
          <p:cNvPr id="44" name="Straight Connector 43"/>
          <p:cNvCxnSpPr/>
          <p:nvPr/>
        </p:nvCxnSpPr>
        <p:spPr>
          <a:xfrm rot="10800000">
            <a:off x="4286248" y="2357430"/>
            <a:ext cx="2214578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5400000">
            <a:off x="4143373" y="2500305"/>
            <a:ext cx="28575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rot="10800000">
            <a:off x="4929190" y="1714488"/>
            <a:ext cx="285750" cy="1588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ight Arrow 52"/>
          <p:cNvSpPr/>
          <p:nvPr/>
        </p:nvSpPr>
        <p:spPr>
          <a:xfrm rot="16200000">
            <a:off x="3750467" y="1035830"/>
            <a:ext cx="357189" cy="285746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34" name="Oval 16"/>
          <p:cNvSpPr/>
          <p:nvPr/>
        </p:nvSpPr>
        <p:spPr>
          <a:xfrm>
            <a:off x="6643702" y="5000636"/>
            <a:ext cx="1071570" cy="714404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กองทุนหมู่บ้าน</a:t>
            </a:r>
            <a:endParaRPr lang="th-TH" sz="16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5" name="Oval 16"/>
          <p:cNvSpPr/>
          <p:nvPr/>
        </p:nvSpPr>
        <p:spPr>
          <a:xfrm>
            <a:off x="6215074" y="4286256"/>
            <a:ext cx="1357322" cy="785818"/>
          </a:xfrm>
          <a:prstGeom prst="ellipse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สถาบันการจัดการเงินทุนชุมชน</a:t>
            </a:r>
            <a:endParaRPr lang="th-TH" sz="16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6" name="วงรี 35"/>
          <p:cNvSpPr/>
          <p:nvPr/>
        </p:nvSpPr>
        <p:spPr>
          <a:xfrm>
            <a:off x="5286380" y="4286256"/>
            <a:ext cx="3286148" cy="150019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1" name="TextBox 40"/>
          <p:cNvSpPr txBox="1"/>
          <p:nvPr/>
        </p:nvSpPr>
        <p:spPr>
          <a:xfrm>
            <a:off x="5500694" y="214290"/>
            <a:ext cx="1643074" cy="646331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๑) อาชีพ</a:t>
            </a:r>
            <a:endParaRPr lang="th-TH" sz="3600" b="1" dirty="0">
              <a:latin typeface="TH SarabunIT๙" pitchFamily="34" charset="-34"/>
              <a:cs typeface="TH SarabunIT๙" pitchFamily="34" charset="-34"/>
            </a:endParaRPr>
          </a:p>
        </p:txBody>
      </p:sp>
      <p:cxnSp>
        <p:nvCxnSpPr>
          <p:cNvPr id="52" name="ลูกศรเชื่อมต่อแบบตรง 51"/>
          <p:cNvCxnSpPr/>
          <p:nvPr/>
        </p:nvCxnSpPr>
        <p:spPr>
          <a:xfrm rot="16200000" flipH="1">
            <a:off x="3964776" y="3536156"/>
            <a:ext cx="500068" cy="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ounded Rectangle 17"/>
          <p:cNvSpPr/>
          <p:nvPr/>
        </p:nvSpPr>
        <p:spPr>
          <a:xfrm>
            <a:off x="4000506" y="3857628"/>
            <a:ext cx="1357312" cy="714375"/>
          </a:xfrm>
          <a:prstGeom prst="round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๘. สมัครเป็นสมาชิกกองทุน</a:t>
            </a:r>
            <a:endParaRPr lang="th-TH" sz="2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cxnSp>
        <p:nvCxnSpPr>
          <p:cNvPr id="56" name="ลูกศรเชื่อมต่อแบบตรง 55"/>
          <p:cNvCxnSpPr/>
          <p:nvPr/>
        </p:nvCxnSpPr>
        <p:spPr>
          <a:xfrm>
            <a:off x="5500694" y="4286256"/>
            <a:ext cx="428628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7143768" y="3357562"/>
            <a:ext cx="1214446" cy="785818"/>
          </a:xfrm>
          <a:prstGeom prst="ellips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๑๐ .</a:t>
            </a:r>
            <a:r>
              <a:rPr lang="th-TH" sz="22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จปฐ.</a:t>
            </a:r>
            <a:endParaRPr lang="th-TH" sz="2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42" name="Right Arrow 41"/>
          <p:cNvSpPr/>
          <p:nvPr/>
        </p:nvSpPr>
        <p:spPr>
          <a:xfrm rot="16200000">
            <a:off x="7358083" y="3000373"/>
            <a:ext cx="428628" cy="285752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cxnSp>
        <p:nvCxnSpPr>
          <p:cNvPr id="45" name="Curved Connector 44"/>
          <p:cNvCxnSpPr>
            <a:stCxn id="39" idx="2"/>
          </p:cNvCxnSpPr>
          <p:nvPr/>
        </p:nvCxnSpPr>
        <p:spPr>
          <a:xfrm rot="10800000">
            <a:off x="4572000" y="3000373"/>
            <a:ext cx="2571768" cy="750099"/>
          </a:xfrm>
          <a:prstGeom prst="curvedConnector3">
            <a:avLst>
              <a:gd name="adj1" fmla="val 23869"/>
            </a:avLst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36"/>
          <p:cNvSpPr/>
          <p:nvPr/>
        </p:nvSpPr>
        <p:spPr>
          <a:xfrm>
            <a:off x="7572396" y="71438"/>
            <a:ext cx="1500166" cy="1071546"/>
          </a:xfrm>
          <a:prstGeom prst="roundRect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ระเบิดจากข้างใน/อยากทำ/มีความพร้อม</a:t>
            </a:r>
            <a:endParaRPr lang="th-TH" sz="2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43" name="Right Arrow 42"/>
          <p:cNvSpPr/>
          <p:nvPr/>
        </p:nvSpPr>
        <p:spPr>
          <a:xfrm>
            <a:off x="7143768" y="357166"/>
            <a:ext cx="428625" cy="357187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48" name="สี่เหลี่ยมมุมมน 47"/>
          <p:cNvSpPr/>
          <p:nvPr/>
        </p:nvSpPr>
        <p:spPr>
          <a:xfrm>
            <a:off x="1785918" y="3214686"/>
            <a:ext cx="2071702" cy="100013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๑๒. น้อมนำหลักปรัชญาของเศรษฐกิจพอเพียง(</a:t>
            </a:r>
            <a:r>
              <a:rPr lang="en-US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Way of life</a:t>
            </a:r>
            <a:r>
              <a:rPr lang="th-TH" sz="2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2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49" name="Down Arrow 12"/>
          <p:cNvSpPr/>
          <p:nvPr/>
        </p:nvSpPr>
        <p:spPr>
          <a:xfrm rot="19104161">
            <a:off x="2245270" y="2105817"/>
            <a:ext cx="367180" cy="516036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66" name="สี่เหลี่ยมผืนผ้า 65"/>
          <p:cNvSpPr/>
          <p:nvPr/>
        </p:nvSpPr>
        <p:spPr>
          <a:xfrm>
            <a:off x="142844" y="4643470"/>
            <a:ext cx="4714908" cy="21431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1. ทบทวนคำสั่งคณะกรรมการ </a:t>
            </a:r>
            <a:r>
              <a:rPr lang="th-TH" sz="20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ศจพ.จ.</a:t>
            </a: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/อ./</a:t>
            </a:r>
            <a:r>
              <a:rPr lang="th-TH" sz="20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อปท.</a:t>
            </a: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/กม./</a:t>
            </a:r>
            <a:r>
              <a:rPr lang="th-TH" sz="20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อพป.</a:t>
            </a:r>
            <a:endParaRPr lang="th-TH" sz="20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2. เตรียมคัดเลือกครูฝึกทีมอำเภอๆละ 5 คน (</a:t>
            </a:r>
            <a:r>
              <a:rPr lang="th-TH" sz="20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ปลัดอ.</a:t>
            </a: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/ท้อง</a:t>
            </a:r>
            <a:r>
              <a:rPr lang="th-TH" sz="20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ถิ่นอ.</a:t>
            </a: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/ครู </a:t>
            </a:r>
            <a:r>
              <a:rPr lang="th-TH" sz="20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กศน.</a:t>
            </a:r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/ผู้นำท้องถิ่น/กม./ผู้ทรงคุณวุฒิ /ปราชญ์สัมมาชีพ/บุคคลต้นแบบ)</a:t>
            </a:r>
          </a:p>
          <a:p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 คัดเลือกทีมวิทยากรระดับตำบล</a:t>
            </a:r>
          </a:p>
          <a:p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 ดำเนินการอบรม ให้ความรู้ทุกหมู่บ้าน/ชุมชน</a:t>
            </a:r>
          </a:p>
          <a:p>
            <a:r>
              <a:rPr lang="th-TH" sz="2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๕. หมู่บ้านประกาศตนเอง เป็นหมู่บ้านเศรษฐกิจพอเพียงต้นแบบ</a:t>
            </a:r>
            <a:endParaRPr lang="th-TH" sz="2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0" name="Down Arrow 29"/>
          <p:cNvSpPr/>
          <p:nvPr/>
        </p:nvSpPr>
        <p:spPr>
          <a:xfrm>
            <a:off x="2786050" y="4286256"/>
            <a:ext cx="285750" cy="285752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71" name="Down Arrow 12"/>
          <p:cNvSpPr/>
          <p:nvPr/>
        </p:nvSpPr>
        <p:spPr>
          <a:xfrm rot="19777740">
            <a:off x="1625167" y="2485686"/>
            <a:ext cx="367180" cy="516036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28" grpId="0" animBg="1"/>
      <p:bldP spid="29" grpId="0" animBg="1"/>
      <p:bldP spid="30" grpId="0" animBg="1"/>
      <p:bldP spid="31" grpId="0" animBg="1"/>
      <p:bldP spid="38" grpId="0" animBg="1"/>
      <p:bldP spid="40" grpId="0" animBg="1"/>
      <p:bldP spid="53" grpId="0" animBg="1"/>
      <p:bldP spid="34" grpId="0" animBg="1"/>
      <p:bldP spid="35" grpId="0" animBg="1"/>
      <p:bldP spid="36" grpId="0" animBg="1"/>
      <p:bldP spid="54" grpId="0" animBg="1"/>
      <p:bldP spid="39" grpId="0" animBg="1"/>
      <p:bldP spid="42" grpId="0" animBg="1"/>
      <p:bldP spid="37" grpId="0" animBg="1"/>
      <p:bldP spid="48" grpId="0" animBg="1"/>
      <p:bldP spid="49" grpId="0" animBg="1"/>
      <p:bldP spid="66" grpId="0" animBg="1"/>
      <p:bldP spid="70" grpId="0" animBg="1"/>
      <p:bldP spid="71" grpId="0" animBg="1"/>
    </p:bld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395</Words>
  <Application>Microsoft Office PowerPoint</Application>
  <PresentationFormat>นำเสนอทางหน้าจอ (4:3)</PresentationFormat>
  <Paragraphs>86</Paragraphs>
  <Slides>13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13</vt:i4>
      </vt:variant>
    </vt:vector>
  </HeadingPairs>
  <TitlesOfParts>
    <vt:vector size="14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Corporate Edition</dc:creator>
  <cp:lastModifiedBy>LP1</cp:lastModifiedBy>
  <cp:revision>50</cp:revision>
  <dcterms:created xsi:type="dcterms:W3CDTF">2017-05-04T08:59:32Z</dcterms:created>
  <dcterms:modified xsi:type="dcterms:W3CDTF">2017-05-16T08:55:31Z</dcterms:modified>
</cp:coreProperties>
</file>