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84988" cy="100187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99900" y="0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r">
              <a:defRPr sz="1300"/>
            </a:lvl1pPr>
          </a:lstStyle>
          <a:p>
            <a:fld id="{C8036702-14C1-412A-9160-FA4EAE939C4D}" type="datetimeFigureOut">
              <a:rPr lang="th-TH" smtClean="0"/>
              <a:t>17/05/60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6038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99900" y="9516038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r">
              <a:defRPr sz="1300"/>
            </a:lvl1pPr>
          </a:lstStyle>
          <a:p>
            <a:fld id="{6948E755-4673-479C-A868-6FD70E21BF30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2708920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rgbClr val="002060"/>
                </a:solidFill>
                <a:cs typeface="+mj-cs"/>
              </a:rPr>
              <a:t>ตัวชี้วัด ระดับความสำเร็จของการขับเคลื่อนการพัฒนาเศรษฐกิจฐานรากและประชารัฐจังหวัด</a:t>
            </a:r>
            <a:endParaRPr lang="th-TH" sz="4000" b="1" dirty="0">
              <a:solidFill>
                <a:srgbClr val="002060"/>
              </a:solidFill>
              <a:cs typeface="+mj-cs"/>
            </a:endParaRPr>
          </a:p>
        </p:txBody>
      </p:sp>
      <p:grpSp>
        <p:nvGrpSpPr>
          <p:cNvPr id="2" name="กลุ่ม 1"/>
          <p:cNvGrpSpPr/>
          <p:nvPr/>
        </p:nvGrpSpPr>
        <p:grpSpPr>
          <a:xfrm>
            <a:off x="4211960" y="17144"/>
            <a:ext cx="4758888" cy="891576"/>
            <a:chOff x="4211960" y="17144"/>
            <a:chExt cx="4758888" cy="891576"/>
          </a:xfrm>
        </p:grpSpPr>
        <p:pic>
          <p:nvPicPr>
            <p:cNvPr id="1026" name="Picture 2" descr="C:\Users\Sangrawee-LPG\Desktop\โลโก้สานพลังประชารัฐ ลำปาง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3" y="194102"/>
              <a:ext cx="3462745" cy="68687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 descr="C:\Users\Sangrawee-LPG\Desktop\โลโก้ รถม้า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17144"/>
              <a:ext cx="1307961" cy="891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3851920" y="170080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ตัวชี้วัดที่ 6</a:t>
            </a:r>
            <a:endParaRPr lang="th-TH" sz="3600" b="1" dirty="0">
              <a:solidFill>
                <a:srgbClr val="7030A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3928" y="1537628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2060"/>
                </a:solidFill>
                <a:cs typeface="+mj-cs"/>
              </a:rPr>
              <a:t>ระดับที่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2276872"/>
            <a:ext cx="7272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1. รายได้ของกลุ่มเป้าหมายที่เพิ่มขึ้น (รายได้ต่อหัว) 1 กลุ่ม ขึ้นไป</a:t>
            </a:r>
          </a:p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2. จำนวนผลิตภัณฑ์ที่ได้รับการพัฒนา สร้างมูลค่าเพิ่ม </a:t>
            </a:r>
          </a:p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    (ตาม 5 กระบวนการ) 1 ผลิตภัณฑ์ ขึ้นไป</a:t>
            </a:r>
          </a:p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3. จำนวนกลุ่มเป้าหมายได้รับประโยชน์ 2 กลุ่ม ขึ้นไป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23928" y="4851157"/>
            <a:ext cx="12241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2060"/>
                </a:solidFill>
                <a:cs typeface="+mj-cs"/>
              </a:rPr>
              <a:t>ระดับที่ 2</a:t>
            </a:r>
          </a:p>
          <a:p>
            <a:pPr algn="ctr"/>
            <a:r>
              <a:rPr lang="th-TH" sz="3200" b="1" dirty="0">
                <a:solidFill>
                  <a:schemeClr val="accent6">
                    <a:lumMod val="50000"/>
                  </a:schemeClr>
                </a:solidFill>
                <a:cs typeface="+mj-cs"/>
              </a:rPr>
              <a:t>-</a:t>
            </a:r>
          </a:p>
        </p:txBody>
      </p:sp>
      <p:grpSp>
        <p:nvGrpSpPr>
          <p:cNvPr id="2" name="กลุ่ม 1"/>
          <p:cNvGrpSpPr/>
          <p:nvPr/>
        </p:nvGrpSpPr>
        <p:grpSpPr>
          <a:xfrm>
            <a:off x="4211960" y="17144"/>
            <a:ext cx="4758888" cy="891576"/>
            <a:chOff x="4211960" y="17144"/>
            <a:chExt cx="4758888" cy="891576"/>
          </a:xfrm>
        </p:grpSpPr>
        <p:pic>
          <p:nvPicPr>
            <p:cNvPr id="7" name="Picture 2" descr="C:\Users\Sangrawee-LPG\Desktop\โลโก้สานพลังประชารัฐ ลำปาง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3" y="194102"/>
              <a:ext cx="3462745" cy="68687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Sangrawee-LPG\Desktop\โลโก้ รถม้า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17144"/>
              <a:ext cx="1307961" cy="891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51920" y="155679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2060"/>
                </a:solidFill>
                <a:cs typeface="+mj-cs"/>
              </a:rPr>
              <a:t>ระดับที่ 3</a:t>
            </a:r>
            <a:endParaRPr lang="th-TH" sz="3200" b="1" dirty="0">
              <a:solidFill>
                <a:srgbClr val="002060"/>
              </a:solidFill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2348880"/>
            <a:ext cx="74168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1. รายได้ของกลุ่มเป้าหมายที่เพิ่มขึ้น(รายได้ต่อหัว) 10 กลุ่ม ขึ้นไป</a:t>
            </a:r>
          </a:p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2. จำนวนผลิตภัณฑ์ที่ได้รับการพัฒนา สร้างมูลค่าเพิ่ม </a:t>
            </a:r>
          </a:p>
          <a:p>
            <a:r>
              <a:rPr lang="th-TH" sz="3200" b="1" dirty="0">
                <a:solidFill>
                  <a:schemeClr val="accent6">
                    <a:lumMod val="50000"/>
                  </a:schemeClr>
                </a:solidFill>
                <a:cs typeface="+mj-cs"/>
              </a:rPr>
              <a:t> </a:t>
            </a: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   (ตาม 5 กระบวนการ) 10 ผลิตภัณฑ์ขึ้นไป</a:t>
            </a:r>
          </a:p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3. จำนวนกลุ่มเป้าหมายได้รับประโยชน์ 20 กลุ่ม ขึ้นไป</a:t>
            </a:r>
            <a:endParaRPr lang="th-TH" sz="3200" b="1" dirty="0">
              <a:solidFill>
                <a:schemeClr val="accent6">
                  <a:lumMod val="50000"/>
                </a:schemeClr>
              </a:solidFill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920" y="4653136"/>
            <a:ext cx="12241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2060"/>
                </a:solidFill>
                <a:cs typeface="+mj-cs"/>
              </a:rPr>
              <a:t>ระดับที่ 4</a:t>
            </a:r>
          </a:p>
          <a:p>
            <a:pPr algn="ctr"/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-</a:t>
            </a:r>
            <a:endParaRPr lang="th-TH" sz="3200" b="1" dirty="0">
              <a:solidFill>
                <a:schemeClr val="accent6">
                  <a:lumMod val="50000"/>
                </a:schemeClr>
              </a:solidFill>
              <a:cs typeface="+mj-cs"/>
            </a:endParaRPr>
          </a:p>
        </p:txBody>
      </p:sp>
      <p:grpSp>
        <p:nvGrpSpPr>
          <p:cNvPr id="2" name="กลุ่ม 1"/>
          <p:cNvGrpSpPr/>
          <p:nvPr/>
        </p:nvGrpSpPr>
        <p:grpSpPr>
          <a:xfrm>
            <a:off x="4211960" y="17144"/>
            <a:ext cx="4758888" cy="891576"/>
            <a:chOff x="4211960" y="17144"/>
            <a:chExt cx="4758888" cy="891576"/>
          </a:xfrm>
        </p:grpSpPr>
        <p:pic>
          <p:nvPicPr>
            <p:cNvPr id="2051" name="Picture 3" descr="C:\Users\Sangrawee-LPG\Desktop\โลโก้ รถม้า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17144"/>
              <a:ext cx="1307961" cy="891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Sangrawee-LPG\Desktop\โลโก้สานพลังประชารัฐ ลำปาง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3" y="194102"/>
              <a:ext cx="3462745" cy="68687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79912" y="1772816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2060"/>
                </a:solidFill>
                <a:cs typeface="+mj-cs"/>
              </a:rPr>
              <a:t>ระดับที่ 5</a:t>
            </a:r>
            <a:endParaRPr lang="th-TH" sz="3200" b="1" dirty="0">
              <a:solidFill>
                <a:srgbClr val="002060"/>
              </a:solidFill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492896"/>
            <a:ext cx="73448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1. รายได้ของกลุ่มเป้าหมายที่เพิ่มขึ้น (รายได้ต่อหัว) 15 กลุ่ม ขึ้นไป</a:t>
            </a:r>
          </a:p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2. จำนวนผลิตภัณฑ์ที่ได้รับการพัฒนา สร้างมูลค่าเพิ่ม </a:t>
            </a:r>
          </a:p>
          <a:p>
            <a:r>
              <a:rPr lang="th-TH" sz="3200" b="1" dirty="0">
                <a:solidFill>
                  <a:schemeClr val="accent6">
                    <a:lumMod val="50000"/>
                  </a:schemeClr>
                </a:solidFill>
                <a:cs typeface="+mj-cs"/>
              </a:rPr>
              <a:t> </a:t>
            </a: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   (ตาม 5 กระบวนการ) 15 ผลิตภัณฑ์ขึ้นไป</a:t>
            </a:r>
          </a:p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3. จำนวนกลุ่มเป้าหมายได้รับประโยชน์ 30 กลุ่ม ขึ้นไป</a:t>
            </a:r>
            <a:endParaRPr lang="th-TH" sz="3200" b="1" dirty="0">
              <a:solidFill>
                <a:schemeClr val="accent6">
                  <a:lumMod val="50000"/>
                </a:schemeClr>
              </a:solidFill>
              <a:cs typeface="+mj-cs"/>
            </a:endParaRPr>
          </a:p>
        </p:txBody>
      </p:sp>
      <p:grpSp>
        <p:nvGrpSpPr>
          <p:cNvPr id="2" name="กลุ่ม 1"/>
          <p:cNvGrpSpPr/>
          <p:nvPr/>
        </p:nvGrpSpPr>
        <p:grpSpPr>
          <a:xfrm>
            <a:off x="4211960" y="17144"/>
            <a:ext cx="4758888" cy="891576"/>
            <a:chOff x="4211960" y="17144"/>
            <a:chExt cx="4758888" cy="891576"/>
          </a:xfrm>
        </p:grpSpPr>
        <p:pic>
          <p:nvPicPr>
            <p:cNvPr id="6" name="Picture 2" descr="C:\Users\Sangrawee-LPG\Desktop\โลโก้สานพลังประชารัฐ ลำปาง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3" y="194102"/>
              <a:ext cx="3462745" cy="68687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Sangrawee-LPG\Desktop\โลโก้ รถม้า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17144"/>
              <a:ext cx="1307961" cy="891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79912" y="1556792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2060"/>
                </a:solidFill>
                <a:cs typeface="+mj-cs"/>
              </a:rPr>
              <a:t>คำนิยาม/คำอธิบาย</a:t>
            </a:r>
            <a:endParaRPr lang="th-TH" sz="3200" b="1" dirty="0">
              <a:solidFill>
                <a:srgbClr val="002060"/>
              </a:solidFill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9928" y="2579420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70C0"/>
                </a:solidFill>
                <a:cs typeface="+mj-cs"/>
              </a:rPr>
              <a:t>ต้องมีหลักฐานเชิงประจักษ์ ดังนี้  จึงถือว่าผ่านตัวชี้วัด</a:t>
            </a:r>
          </a:p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	1. ข้อมูลแบบรายงานผลการดำเนินงานประจำเดือน</a:t>
            </a:r>
          </a:p>
          <a:p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	2. ข้อมูลจากแบบบันทึกฐานข้อมูลออนไลน์</a:t>
            </a:r>
          </a:p>
        </p:txBody>
      </p:sp>
      <p:grpSp>
        <p:nvGrpSpPr>
          <p:cNvPr id="2" name="กลุ่ม 1"/>
          <p:cNvGrpSpPr/>
          <p:nvPr/>
        </p:nvGrpSpPr>
        <p:grpSpPr>
          <a:xfrm>
            <a:off x="4211960" y="17144"/>
            <a:ext cx="4758888" cy="891576"/>
            <a:chOff x="4211960" y="17144"/>
            <a:chExt cx="4758888" cy="891576"/>
          </a:xfrm>
        </p:grpSpPr>
        <p:pic>
          <p:nvPicPr>
            <p:cNvPr id="6" name="Picture 2" descr="C:\Users\Sangrawee-LPG\Desktop\โลโก้สานพลังประชารัฐ ลำปาง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3" y="194102"/>
              <a:ext cx="3462745" cy="68687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Sangrawee-LPG\Desktop\โลโก้ รถม้า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17144"/>
              <a:ext cx="1307961" cy="891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55790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54" y="1556792"/>
            <a:ext cx="883259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95935" y="1024817"/>
            <a:ext cx="1740009" cy="504056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เป้าหมาย</a:t>
            </a:r>
            <a:br>
              <a:rPr lang="th-TH" b="1" dirty="0" smtClean="0"/>
            </a:br>
            <a:endParaRPr lang="th-TH" b="1" dirty="0"/>
          </a:p>
        </p:txBody>
      </p:sp>
      <p:grpSp>
        <p:nvGrpSpPr>
          <p:cNvPr id="6" name="กลุ่ม 5"/>
          <p:cNvGrpSpPr/>
          <p:nvPr/>
        </p:nvGrpSpPr>
        <p:grpSpPr>
          <a:xfrm>
            <a:off x="4211960" y="17144"/>
            <a:ext cx="4758888" cy="891576"/>
            <a:chOff x="4211960" y="17144"/>
            <a:chExt cx="4758888" cy="891576"/>
          </a:xfrm>
        </p:grpSpPr>
        <p:pic>
          <p:nvPicPr>
            <p:cNvPr id="7" name="Picture 2" descr="C:\Users\Sangrawee-LPG\Desktop\โลโก้สานพลังประชารัฐ ลำปาง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3" y="194102"/>
              <a:ext cx="3462745" cy="68687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Sangrawee-LPG\Desktop\โลโก้ รถม้า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17144"/>
              <a:ext cx="1307961" cy="8915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52365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188</Words>
  <Application>Microsoft Office PowerPoint</Application>
  <PresentationFormat>นำเสนอทางหน้าจอ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 เป้าหมาย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com</dc:creator>
  <cp:lastModifiedBy>com</cp:lastModifiedBy>
  <cp:revision>9</cp:revision>
  <dcterms:created xsi:type="dcterms:W3CDTF">2017-05-15T06:43:02Z</dcterms:created>
  <dcterms:modified xsi:type="dcterms:W3CDTF">2017-05-17T05:54:28Z</dcterms:modified>
</cp:coreProperties>
</file>