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7" r:id="rId1"/>
    <p:sldMasterId id="2147484439" r:id="rId2"/>
  </p:sldMasterIdLst>
  <p:notesMasterIdLst>
    <p:notesMasterId r:id="rId10"/>
  </p:notesMasterIdLst>
  <p:handoutMasterIdLst>
    <p:handoutMasterId r:id="rId11"/>
  </p:handoutMasterIdLst>
  <p:sldIdLst>
    <p:sldId id="423" r:id="rId3"/>
    <p:sldId id="484" r:id="rId4"/>
    <p:sldId id="424" r:id="rId5"/>
    <p:sldId id="485" r:id="rId6"/>
    <p:sldId id="487" r:id="rId7"/>
    <p:sldId id="488" r:id="rId8"/>
    <p:sldId id="486" r:id="rId9"/>
  </p:sldIdLst>
  <p:sldSz cx="9144000" cy="6858000" type="screen4x3"/>
  <p:notesSz cx="6888163" cy="100203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FF"/>
    <a:srgbClr val="FF0000"/>
    <a:srgbClr val="3333FF"/>
    <a:srgbClr val="6600CC"/>
    <a:srgbClr val="211898"/>
    <a:srgbClr val="FFE697"/>
    <a:srgbClr val="FFFF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ลักษณะสีปานกลาง 4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ลักษณะสีปานกลาง 1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06" autoAdjust="0"/>
    <p:restoredTop sz="94714" autoAdjust="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98"/>
    </p:cViewPr>
  </p:sorterViewPr>
  <p:notesViewPr>
    <p:cSldViewPr>
      <p:cViewPr varScale="1">
        <p:scale>
          <a:sx n="67" d="100"/>
          <a:sy n="67" d="100"/>
        </p:scale>
        <p:origin x="-2748" y="-114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39D375-093B-4114-9C81-7343B45185CA}" type="doc">
      <dgm:prSet loTypeId="urn:microsoft.com/office/officeart/2005/8/layout/hierarchy3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th-TH"/>
        </a:p>
      </dgm:t>
    </dgm:pt>
    <dgm:pt modelId="{79E66184-E027-4175-91CC-5F1139BDEB84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3600" b="1" dirty="0" smtClean="0">
              <a:latin typeface="TH SarabunPSK" pitchFamily="34" charset="-34"/>
              <a:cs typeface="TH SarabunPSK" pitchFamily="34" charset="-34"/>
            </a:rPr>
            <a:t>ผู้รับผิดชอบตัวชี้วัด  </a:t>
          </a:r>
          <a:endParaRPr lang="th-TH" sz="3600" b="1" dirty="0">
            <a:latin typeface="TH SarabunPSK" pitchFamily="34" charset="-34"/>
            <a:cs typeface="TH SarabunPSK" pitchFamily="34" charset="-34"/>
          </a:endParaRPr>
        </a:p>
      </dgm:t>
    </dgm:pt>
    <dgm:pt modelId="{0B71B815-BE0C-4703-8DA0-F003FB055AA8}" type="parTrans" cxnId="{4F78355C-85C2-4574-A9C5-2F05633C27A8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4026FFC3-D19A-4A59-8715-E67008334AAF}" type="sibTrans" cxnId="{4F78355C-85C2-4574-A9C5-2F05633C27A8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98B56F66-F36B-470F-B2AB-4150085EE945}">
      <dgm:prSet phldrT="[Text]" custT="1"/>
      <dgm:spPr/>
      <dgm:t>
        <a:bodyPr/>
        <a:lstStyle/>
        <a:p>
          <a:r>
            <a:rPr lang="th-TH" sz="3200" b="1" dirty="0" smtClean="0">
              <a:latin typeface="TH SarabunPSK" pitchFamily="34" charset="-34"/>
              <a:cs typeface="TH SarabunPSK" pitchFamily="34" charset="-34"/>
            </a:rPr>
            <a:t>ผู้ประสานงานตัวชี้วัด  </a:t>
          </a:r>
          <a:endParaRPr lang="th-TH" sz="3200" b="1" dirty="0">
            <a:latin typeface="TH SarabunPSK" pitchFamily="34" charset="-34"/>
            <a:cs typeface="TH SarabunPSK" pitchFamily="34" charset="-34"/>
          </a:endParaRPr>
        </a:p>
      </dgm:t>
    </dgm:pt>
    <dgm:pt modelId="{1C83A1BF-F5BD-455E-A84F-B39CC87B717B}" type="parTrans" cxnId="{955DD2A1-AD91-464F-A61C-C23700FD917A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D27C14A9-3C9B-4B00-88C9-A45803D0F130}" type="sibTrans" cxnId="{955DD2A1-AD91-464F-A61C-C23700FD917A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16BB4FAC-660E-43BF-B1B6-0E0D6111197F}">
      <dgm:prSet phldrT="[Text]" custT="1"/>
      <dgm:spPr/>
      <dgm:t>
        <a:bodyPr/>
        <a:lstStyle/>
        <a:p>
          <a:pPr algn="ctr"/>
          <a:r>
            <a:rPr kumimoji="0" lang="th-TH" sz="28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นางสาวพัชราภา  เขื่อนแปด</a:t>
          </a:r>
          <a:br>
            <a:rPr kumimoji="0" lang="th-TH" sz="28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</a:br>
          <a:r>
            <a:rPr kumimoji="0" lang="th-TH" sz="24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นักวิชาการพัฒนาชุมชนชำนาญการ</a:t>
          </a:r>
          <a:endParaRPr kumimoji="0" lang="th-TH" sz="2800" b="1" i="0" u="none" strike="noStrike" cap="none" normalizeH="0" baseline="0" dirty="0" smtClean="0">
            <a:ln/>
            <a:effectLst/>
            <a:latin typeface="TH SarabunPSK" pitchFamily="34" charset="-34"/>
            <a:ea typeface="Calibri" pitchFamily="34" charset="0"/>
            <a:cs typeface="TH SarabunPSK" pitchFamily="34" charset="-34"/>
          </a:endParaRPr>
        </a:p>
      </dgm:t>
    </dgm:pt>
    <dgm:pt modelId="{51C8443B-1255-4AFD-9D97-1A01E8F69758}" type="parTrans" cxnId="{EDB3C47B-6CA2-456B-9CE3-0087DE1EE877}">
      <dgm:prSet/>
      <dgm:spPr/>
      <dgm:t>
        <a:bodyPr/>
        <a:lstStyle/>
        <a:p>
          <a:endParaRPr lang="th-TH" sz="2400" b="0">
            <a:latin typeface="TH SarabunPSK" pitchFamily="34" charset="-34"/>
            <a:cs typeface="EucrosiaUPC" pitchFamily="18" charset="-34"/>
          </a:endParaRPr>
        </a:p>
      </dgm:t>
    </dgm:pt>
    <dgm:pt modelId="{99A2E31F-D890-44DB-90DD-D4EDF7E26645}" type="sibTrans" cxnId="{EDB3C47B-6CA2-456B-9CE3-0087DE1EE877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1CC96AFB-E886-4919-ACC4-09DACC465003}">
      <dgm:prSet phldrT="[Text]" custT="1"/>
      <dgm:spPr/>
      <dgm:t>
        <a:bodyPr/>
        <a:lstStyle/>
        <a:p>
          <a:pPr algn="ctr"/>
          <a:r>
            <a:rPr kumimoji="0" lang="th-TH" sz="28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นางวิไลลักษณ์ </a:t>
          </a:r>
          <a:r>
            <a:rPr kumimoji="0" lang="th-TH" sz="2800" b="1" i="0" u="none" strike="noStrike" cap="none" normalizeH="0" baseline="0" dirty="0" err="1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กันธิ</a:t>
          </a:r>
          <a:r>
            <a:rPr kumimoji="0" lang="th-TH" sz="28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ยะ</a:t>
          </a:r>
          <a:br>
            <a:rPr kumimoji="0" lang="th-TH" sz="28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</a:br>
          <a:r>
            <a:rPr kumimoji="0" lang="th-TH" sz="2800" b="1" i="0" u="none" strike="noStrike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หัวหน้ากลุ่มงานสารสนเทศการพัฒนาชุมชน</a:t>
          </a:r>
          <a:endParaRPr lang="th-TH" sz="2800" b="1" dirty="0">
            <a:latin typeface="TH SarabunPSK" pitchFamily="34" charset="-34"/>
            <a:cs typeface="TH SarabunPSK" pitchFamily="34" charset="-34"/>
          </a:endParaRPr>
        </a:p>
      </dgm:t>
    </dgm:pt>
    <dgm:pt modelId="{2CA5E785-BEED-4B7A-AFCE-1DDC7AE967FB}" type="parTrans" cxnId="{BB4B2F20-0769-4055-8B66-B510CAE582B9}">
      <dgm:prSet/>
      <dgm:spPr/>
      <dgm:t>
        <a:bodyPr/>
        <a:lstStyle/>
        <a:p>
          <a:pPr algn="ctr"/>
          <a:endParaRPr lang="th-TH" sz="2400" b="0">
            <a:latin typeface="TH SarabunPSK" pitchFamily="34" charset="-34"/>
            <a:cs typeface="EucrosiaUPC" pitchFamily="18" charset="-34"/>
          </a:endParaRPr>
        </a:p>
      </dgm:t>
    </dgm:pt>
    <dgm:pt modelId="{8BC8EA09-F9E0-4BE4-B9E4-6AC8FC4AE99E}" type="sibTrans" cxnId="{BB4B2F20-0769-4055-8B66-B510CAE582B9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95356C85-4E7E-472F-BA57-945FA77D6138}" type="pres">
      <dgm:prSet presAssocID="{FB39D375-093B-4114-9C81-7343B45185C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32E347EB-A891-4F28-85D8-2236CB0528BF}" type="pres">
      <dgm:prSet presAssocID="{79E66184-E027-4175-91CC-5F1139BDEB84}" presName="root" presStyleCnt="0"/>
      <dgm:spPr/>
      <dgm:t>
        <a:bodyPr/>
        <a:lstStyle/>
        <a:p>
          <a:endParaRPr lang="th-TH"/>
        </a:p>
      </dgm:t>
    </dgm:pt>
    <dgm:pt modelId="{448BCF03-F608-4DAB-A102-66A3BE6E3355}" type="pres">
      <dgm:prSet presAssocID="{79E66184-E027-4175-91CC-5F1139BDEB84}" presName="rootComposite" presStyleCnt="0"/>
      <dgm:spPr/>
      <dgm:t>
        <a:bodyPr/>
        <a:lstStyle/>
        <a:p>
          <a:endParaRPr lang="th-TH"/>
        </a:p>
      </dgm:t>
    </dgm:pt>
    <dgm:pt modelId="{5952C406-CDD7-4EFF-B637-B1242652AD69}" type="pres">
      <dgm:prSet presAssocID="{79E66184-E027-4175-91CC-5F1139BDEB84}" presName="rootText" presStyleLbl="node1" presStyleIdx="0" presStyleCnt="2" custScaleX="637474" custScaleY="357529" custLinFactY="-300000" custLinFactNeighborX="9156" custLinFactNeighborY="-309581"/>
      <dgm:spPr/>
      <dgm:t>
        <a:bodyPr/>
        <a:lstStyle/>
        <a:p>
          <a:endParaRPr lang="th-TH"/>
        </a:p>
      </dgm:t>
    </dgm:pt>
    <dgm:pt modelId="{EA92FA03-C347-4807-8C37-FC2B0FD14516}" type="pres">
      <dgm:prSet presAssocID="{79E66184-E027-4175-91CC-5F1139BDEB84}" presName="rootConnector" presStyleLbl="node1" presStyleIdx="0" presStyleCnt="2"/>
      <dgm:spPr/>
      <dgm:t>
        <a:bodyPr/>
        <a:lstStyle/>
        <a:p>
          <a:endParaRPr lang="th-TH"/>
        </a:p>
      </dgm:t>
    </dgm:pt>
    <dgm:pt modelId="{1220EDEA-00ED-406A-9C05-9A24AB39FDF6}" type="pres">
      <dgm:prSet presAssocID="{79E66184-E027-4175-91CC-5F1139BDEB84}" presName="childShape" presStyleCnt="0"/>
      <dgm:spPr/>
      <dgm:t>
        <a:bodyPr/>
        <a:lstStyle/>
        <a:p>
          <a:endParaRPr lang="th-TH"/>
        </a:p>
      </dgm:t>
    </dgm:pt>
    <dgm:pt modelId="{67AD1826-D0EE-43F9-8E43-64E713FB350E}" type="pres">
      <dgm:prSet presAssocID="{2CA5E785-BEED-4B7A-AFCE-1DDC7AE967FB}" presName="Name13" presStyleLbl="parChTrans1D2" presStyleIdx="0" presStyleCnt="2" custSzX="368578"/>
      <dgm:spPr/>
      <dgm:t>
        <a:bodyPr/>
        <a:lstStyle/>
        <a:p>
          <a:endParaRPr lang="th-TH"/>
        </a:p>
      </dgm:t>
    </dgm:pt>
    <dgm:pt modelId="{6C701799-A776-45E5-8B62-63AC54EB35DA}" type="pres">
      <dgm:prSet presAssocID="{1CC96AFB-E886-4919-ACC4-09DACC465003}" presName="childText" presStyleLbl="bgAcc1" presStyleIdx="0" presStyleCnt="2" custScaleX="1219935" custScaleY="440665" custLinFactY="-200000" custLinFactNeighborX="67667" custLinFactNeighborY="-27773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81C97D3-0DB1-4B2C-8304-D88B48F4CEA4}" type="pres">
      <dgm:prSet presAssocID="{98B56F66-F36B-470F-B2AB-4150085EE945}" presName="root" presStyleCnt="0"/>
      <dgm:spPr/>
      <dgm:t>
        <a:bodyPr/>
        <a:lstStyle/>
        <a:p>
          <a:endParaRPr lang="th-TH"/>
        </a:p>
      </dgm:t>
    </dgm:pt>
    <dgm:pt modelId="{DE535DED-4549-4185-87CD-0D1C5029261C}" type="pres">
      <dgm:prSet presAssocID="{98B56F66-F36B-470F-B2AB-4150085EE945}" presName="rootComposite" presStyleCnt="0"/>
      <dgm:spPr/>
      <dgm:t>
        <a:bodyPr/>
        <a:lstStyle/>
        <a:p>
          <a:endParaRPr lang="th-TH"/>
        </a:p>
      </dgm:t>
    </dgm:pt>
    <dgm:pt modelId="{9629F818-5F6F-457B-B5D5-AA2D66D773E8}" type="pres">
      <dgm:prSet presAssocID="{98B56F66-F36B-470F-B2AB-4150085EE945}" presName="rootText" presStyleLbl="node1" presStyleIdx="1" presStyleCnt="2" custScaleX="622403" custScaleY="339552" custLinFactX="-136595" custLinFactY="300000" custLinFactNeighborX="-200000" custLinFactNeighborY="331931"/>
      <dgm:spPr/>
      <dgm:t>
        <a:bodyPr/>
        <a:lstStyle/>
        <a:p>
          <a:endParaRPr lang="th-TH"/>
        </a:p>
      </dgm:t>
    </dgm:pt>
    <dgm:pt modelId="{377006AD-939C-4F0B-9A98-A8460D3CF0B3}" type="pres">
      <dgm:prSet presAssocID="{98B56F66-F36B-470F-B2AB-4150085EE945}" presName="rootConnector" presStyleLbl="node1" presStyleIdx="1" presStyleCnt="2"/>
      <dgm:spPr/>
      <dgm:t>
        <a:bodyPr/>
        <a:lstStyle/>
        <a:p>
          <a:endParaRPr lang="th-TH"/>
        </a:p>
      </dgm:t>
    </dgm:pt>
    <dgm:pt modelId="{2BF243F3-730B-4528-BECA-67E113B536F6}" type="pres">
      <dgm:prSet presAssocID="{98B56F66-F36B-470F-B2AB-4150085EE945}" presName="childShape" presStyleCnt="0"/>
      <dgm:spPr/>
      <dgm:t>
        <a:bodyPr/>
        <a:lstStyle/>
        <a:p>
          <a:endParaRPr lang="th-TH"/>
        </a:p>
      </dgm:t>
    </dgm:pt>
    <dgm:pt modelId="{E54F846C-B390-4131-AE93-F1AD92920EE5}" type="pres">
      <dgm:prSet presAssocID="{51C8443B-1255-4AFD-9D97-1A01E8F69758}" presName="Name13" presStyleLbl="parChTrans1D2" presStyleIdx="1" presStyleCnt="2"/>
      <dgm:spPr/>
      <dgm:t>
        <a:bodyPr/>
        <a:lstStyle/>
        <a:p>
          <a:endParaRPr lang="th-TH"/>
        </a:p>
      </dgm:t>
    </dgm:pt>
    <dgm:pt modelId="{4E154290-FBF5-40A3-9A41-0B28681E32D0}" type="pres">
      <dgm:prSet presAssocID="{16BB4FAC-660E-43BF-B1B6-0E0D6111197F}" presName="childText" presStyleLbl="bgAcc1" presStyleIdx="1" presStyleCnt="2" custScaleX="919986" custScaleY="419829" custLinFactY="356947" custLinFactNeighborX="-95214" custLinFactNeighborY="4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47B657D-8B8B-4B21-9261-2D08B59B684C}" type="presOf" srcId="{1CC96AFB-E886-4919-ACC4-09DACC465003}" destId="{6C701799-A776-45E5-8B62-63AC54EB35DA}" srcOrd="0" destOrd="0" presId="urn:microsoft.com/office/officeart/2005/8/layout/hierarchy3"/>
    <dgm:cxn modelId="{1BC21CBA-738C-4BF3-AF6F-7776F5413BA0}" type="presOf" srcId="{FB39D375-093B-4114-9C81-7343B45185CA}" destId="{95356C85-4E7E-472F-BA57-945FA77D6138}" srcOrd="0" destOrd="0" presId="urn:microsoft.com/office/officeart/2005/8/layout/hierarchy3"/>
    <dgm:cxn modelId="{4F78355C-85C2-4574-A9C5-2F05633C27A8}" srcId="{FB39D375-093B-4114-9C81-7343B45185CA}" destId="{79E66184-E027-4175-91CC-5F1139BDEB84}" srcOrd="0" destOrd="0" parTransId="{0B71B815-BE0C-4703-8DA0-F003FB055AA8}" sibTransId="{4026FFC3-D19A-4A59-8715-E67008334AAF}"/>
    <dgm:cxn modelId="{246687A0-A036-4414-97F0-01F0EA5D4549}" type="presOf" srcId="{2CA5E785-BEED-4B7A-AFCE-1DDC7AE967FB}" destId="{67AD1826-D0EE-43F9-8E43-64E713FB350E}" srcOrd="0" destOrd="0" presId="urn:microsoft.com/office/officeart/2005/8/layout/hierarchy3"/>
    <dgm:cxn modelId="{B4E7A931-F267-4D0D-AA14-BA62A0B3B4D1}" type="presOf" srcId="{98B56F66-F36B-470F-B2AB-4150085EE945}" destId="{9629F818-5F6F-457B-B5D5-AA2D66D773E8}" srcOrd="0" destOrd="0" presId="urn:microsoft.com/office/officeart/2005/8/layout/hierarchy3"/>
    <dgm:cxn modelId="{EDB3C47B-6CA2-456B-9CE3-0087DE1EE877}" srcId="{98B56F66-F36B-470F-B2AB-4150085EE945}" destId="{16BB4FAC-660E-43BF-B1B6-0E0D6111197F}" srcOrd="0" destOrd="0" parTransId="{51C8443B-1255-4AFD-9D97-1A01E8F69758}" sibTransId="{99A2E31F-D890-44DB-90DD-D4EDF7E26645}"/>
    <dgm:cxn modelId="{198EA79A-3726-4A81-9E51-74E021B68E9D}" type="presOf" srcId="{16BB4FAC-660E-43BF-B1B6-0E0D6111197F}" destId="{4E154290-FBF5-40A3-9A41-0B28681E32D0}" srcOrd="0" destOrd="0" presId="urn:microsoft.com/office/officeart/2005/8/layout/hierarchy3"/>
    <dgm:cxn modelId="{CC784AC8-261E-48AD-9B5F-8539DC2409C5}" type="presOf" srcId="{79E66184-E027-4175-91CC-5F1139BDEB84}" destId="{5952C406-CDD7-4EFF-B637-B1242652AD69}" srcOrd="0" destOrd="0" presId="urn:microsoft.com/office/officeart/2005/8/layout/hierarchy3"/>
    <dgm:cxn modelId="{41E23178-A689-42EB-9711-EE50E9DDF5F3}" type="presOf" srcId="{98B56F66-F36B-470F-B2AB-4150085EE945}" destId="{377006AD-939C-4F0B-9A98-A8460D3CF0B3}" srcOrd="1" destOrd="0" presId="urn:microsoft.com/office/officeart/2005/8/layout/hierarchy3"/>
    <dgm:cxn modelId="{BB4B2F20-0769-4055-8B66-B510CAE582B9}" srcId="{79E66184-E027-4175-91CC-5F1139BDEB84}" destId="{1CC96AFB-E886-4919-ACC4-09DACC465003}" srcOrd="0" destOrd="0" parTransId="{2CA5E785-BEED-4B7A-AFCE-1DDC7AE967FB}" sibTransId="{8BC8EA09-F9E0-4BE4-B9E4-6AC8FC4AE99E}"/>
    <dgm:cxn modelId="{59761A9A-CACD-47A5-B6CA-0A92B0D5291C}" type="presOf" srcId="{79E66184-E027-4175-91CC-5F1139BDEB84}" destId="{EA92FA03-C347-4807-8C37-FC2B0FD14516}" srcOrd="1" destOrd="0" presId="urn:microsoft.com/office/officeart/2005/8/layout/hierarchy3"/>
    <dgm:cxn modelId="{CF710D97-3718-4F23-8BB7-9330624EFBCF}" type="presOf" srcId="{51C8443B-1255-4AFD-9D97-1A01E8F69758}" destId="{E54F846C-B390-4131-AE93-F1AD92920EE5}" srcOrd="0" destOrd="0" presId="urn:microsoft.com/office/officeart/2005/8/layout/hierarchy3"/>
    <dgm:cxn modelId="{955DD2A1-AD91-464F-A61C-C23700FD917A}" srcId="{FB39D375-093B-4114-9C81-7343B45185CA}" destId="{98B56F66-F36B-470F-B2AB-4150085EE945}" srcOrd="1" destOrd="0" parTransId="{1C83A1BF-F5BD-455E-A84F-B39CC87B717B}" sibTransId="{D27C14A9-3C9B-4B00-88C9-A45803D0F130}"/>
    <dgm:cxn modelId="{A91BC117-A324-43C6-8D2D-488731DBAF60}" type="presParOf" srcId="{95356C85-4E7E-472F-BA57-945FA77D6138}" destId="{32E347EB-A891-4F28-85D8-2236CB0528BF}" srcOrd="0" destOrd="0" presId="urn:microsoft.com/office/officeart/2005/8/layout/hierarchy3"/>
    <dgm:cxn modelId="{30CC9582-BEBE-437E-A740-A741A9E8C7DF}" type="presParOf" srcId="{32E347EB-A891-4F28-85D8-2236CB0528BF}" destId="{448BCF03-F608-4DAB-A102-66A3BE6E3355}" srcOrd="0" destOrd="0" presId="urn:microsoft.com/office/officeart/2005/8/layout/hierarchy3"/>
    <dgm:cxn modelId="{8280FBC2-D82B-4FB8-B161-673E0BBF4BFF}" type="presParOf" srcId="{448BCF03-F608-4DAB-A102-66A3BE6E3355}" destId="{5952C406-CDD7-4EFF-B637-B1242652AD69}" srcOrd="0" destOrd="0" presId="urn:microsoft.com/office/officeart/2005/8/layout/hierarchy3"/>
    <dgm:cxn modelId="{385C38C4-6431-4BE2-B65F-294F10A11007}" type="presParOf" srcId="{448BCF03-F608-4DAB-A102-66A3BE6E3355}" destId="{EA92FA03-C347-4807-8C37-FC2B0FD14516}" srcOrd="1" destOrd="0" presId="urn:microsoft.com/office/officeart/2005/8/layout/hierarchy3"/>
    <dgm:cxn modelId="{FC994C94-2C12-4432-858D-2B2C2620C6BC}" type="presParOf" srcId="{32E347EB-A891-4F28-85D8-2236CB0528BF}" destId="{1220EDEA-00ED-406A-9C05-9A24AB39FDF6}" srcOrd="1" destOrd="0" presId="urn:microsoft.com/office/officeart/2005/8/layout/hierarchy3"/>
    <dgm:cxn modelId="{8C10529E-B9D6-412C-8CC2-5C32F416E14C}" type="presParOf" srcId="{1220EDEA-00ED-406A-9C05-9A24AB39FDF6}" destId="{67AD1826-D0EE-43F9-8E43-64E713FB350E}" srcOrd="0" destOrd="0" presId="urn:microsoft.com/office/officeart/2005/8/layout/hierarchy3"/>
    <dgm:cxn modelId="{E6EC7419-7746-418A-8C29-5E6C08EA0A60}" type="presParOf" srcId="{1220EDEA-00ED-406A-9C05-9A24AB39FDF6}" destId="{6C701799-A776-45E5-8B62-63AC54EB35DA}" srcOrd="1" destOrd="0" presId="urn:microsoft.com/office/officeart/2005/8/layout/hierarchy3"/>
    <dgm:cxn modelId="{FCB7012D-9C09-4164-811D-756BC2807F2B}" type="presParOf" srcId="{95356C85-4E7E-472F-BA57-945FA77D6138}" destId="{F81C97D3-0DB1-4B2C-8304-D88B48F4CEA4}" srcOrd="1" destOrd="0" presId="urn:microsoft.com/office/officeart/2005/8/layout/hierarchy3"/>
    <dgm:cxn modelId="{00A7F767-6779-4620-9DBA-E6764F344998}" type="presParOf" srcId="{F81C97D3-0DB1-4B2C-8304-D88B48F4CEA4}" destId="{DE535DED-4549-4185-87CD-0D1C5029261C}" srcOrd="0" destOrd="0" presId="urn:microsoft.com/office/officeart/2005/8/layout/hierarchy3"/>
    <dgm:cxn modelId="{C2A29E24-B9ED-4679-9209-D87D31DCF9F3}" type="presParOf" srcId="{DE535DED-4549-4185-87CD-0D1C5029261C}" destId="{9629F818-5F6F-457B-B5D5-AA2D66D773E8}" srcOrd="0" destOrd="0" presId="urn:microsoft.com/office/officeart/2005/8/layout/hierarchy3"/>
    <dgm:cxn modelId="{2FFB22C8-C916-4237-8033-64BB1D395BEF}" type="presParOf" srcId="{DE535DED-4549-4185-87CD-0D1C5029261C}" destId="{377006AD-939C-4F0B-9A98-A8460D3CF0B3}" srcOrd="1" destOrd="0" presId="urn:microsoft.com/office/officeart/2005/8/layout/hierarchy3"/>
    <dgm:cxn modelId="{FEAC638B-9DFB-4851-9D84-A1B0F7F6D137}" type="presParOf" srcId="{F81C97D3-0DB1-4B2C-8304-D88B48F4CEA4}" destId="{2BF243F3-730B-4528-BECA-67E113B536F6}" srcOrd="1" destOrd="0" presId="urn:microsoft.com/office/officeart/2005/8/layout/hierarchy3"/>
    <dgm:cxn modelId="{763B41C0-D532-4088-A30D-A117BB74AE87}" type="presParOf" srcId="{2BF243F3-730B-4528-BECA-67E113B536F6}" destId="{E54F846C-B390-4131-AE93-F1AD92920EE5}" srcOrd="0" destOrd="0" presId="urn:microsoft.com/office/officeart/2005/8/layout/hierarchy3"/>
    <dgm:cxn modelId="{F233A76F-4462-4DBA-B741-AFCA250B6C9B}" type="presParOf" srcId="{2BF243F3-730B-4528-BECA-67E113B536F6}" destId="{4E154290-FBF5-40A3-9A41-0B28681E32D0}" srcOrd="1" destOrd="0" presId="urn:microsoft.com/office/officeart/2005/8/layout/hierarchy3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2C406-CDD7-4EFF-B637-B1242652AD69}">
      <dsp:nvSpPr>
        <dsp:cNvPr id="0" name=""/>
        <dsp:cNvSpPr/>
      </dsp:nvSpPr>
      <dsp:spPr>
        <a:xfrm>
          <a:off x="44655" y="927736"/>
          <a:ext cx="2855303" cy="8007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3600" b="1" kern="1200" dirty="0" smtClean="0">
              <a:latin typeface="TH SarabunPSK" pitchFamily="34" charset="-34"/>
              <a:cs typeface="TH SarabunPSK" pitchFamily="34" charset="-34"/>
            </a:rPr>
            <a:t>ผู้รับผิดชอบตัวชี้วัด  </a:t>
          </a:r>
          <a:endParaRPr lang="th-TH" sz="36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8107" y="951188"/>
        <a:ext cx="2808399" cy="753798"/>
      </dsp:txXfrm>
    </dsp:sp>
    <dsp:sp modelId="{67AD1826-D0EE-43F9-8E43-64E713FB350E}">
      <dsp:nvSpPr>
        <dsp:cNvPr id="0" name=""/>
        <dsp:cNvSpPr/>
      </dsp:nvSpPr>
      <dsp:spPr>
        <a:xfrm>
          <a:off x="330185" y="1728438"/>
          <a:ext cx="486988" cy="8447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4701"/>
              </a:lnTo>
              <a:lnTo>
                <a:pt x="486988" y="844701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701799-A776-45E5-8B62-63AC54EB35DA}">
      <dsp:nvSpPr>
        <dsp:cNvPr id="0" name=""/>
        <dsp:cNvSpPr/>
      </dsp:nvSpPr>
      <dsp:spPr>
        <a:xfrm>
          <a:off x="817174" y="2079695"/>
          <a:ext cx="4371358" cy="9868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28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นางวิไลลักษณ์ </a:t>
          </a:r>
          <a:r>
            <a:rPr kumimoji="0" lang="th-TH" sz="2800" b="1" i="0" u="none" strike="noStrike" kern="1200" cap="none" normalizeH="0" baseline="0" dirty="0" err="1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กันธิ</a:t>
          </a:r>
          <a:r>
            <a:rPr kumimoji="0" lang="th-TH" sz="28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ยะ</a:t>
          </a:r>
          <a:br>
            <a:rPr kumimoji="0" lang="th-TH" sz="28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</a:br>
          <a:r>
            <a:rPr kumimoji="0" lang="th-TH" sz="28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หัวหน้ากลุ่มงานสารสนเทศการพัฒนาชุมชน</a:t>
          </a:r>
          <a:endParaRPr lang="th-TH" sz="28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846079" y="2108600"/>
        <a:ext cx="4313548" cy="929078"/>
      </dsp:txXfrm>
    </dsp:sp>
    <dsp:sp modelId="{9629F818-5F6F-457B-B5D5-AA2D66D773E8}">
      <dsp:nvSpPr>
        <dsp:cNvPr id="0" name=""/>
        <dsp:cNvSpPr/>
      </dsp:nvSpPr>
      <dsp:spPr>
        <a:xfrm>
          <a:off x="2992842" y="3708157"/>
          <a:ext cx="2787798" cy="76044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TH SarabunPSK" pitchFamily="34" charset="-34"/>
              <a:cs typeface="TH SarabunPSK" pitchFamily="34" charset="-34"/>
            </a:rPr>
            <a:t>ผู้ประสานงานตัวชี้วัด  </a:t>
          </a:r>
          <a:endParaRPr lang="th-TH" sz="32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3015115" y="3730430"/>
        <a:ext cx="2743252" cy="715895"/>
      </dsp:txXfrm>
    </dsp:sp>
    <dsp:sp modelId="{E54F846C-B390-4131-AE93-F1AD92920EE5}">
      <dsp:nvSpPr>
        <dsp:cNvPr id="0" name=""/>
        <dsp:cNvSpPr/>
      </dsp:nvSpPr>
      <dsp:spPr>
        <a:xfrm>
          <a:off x="3271622" y="4468599"/>
          <a:ext cx="1445241" cy="806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6080"/>
              </a:lnTo>
              <a:lnTo>
                <a:pt x="1445241" y="80608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154290-FBF5-40A3-9A41-0B28681E32D0}">
      <dsp:nvSpPr>
        <dsp:cNvPr id="0" name=""/>
        <dsp:cNvSpPr/>
      </dsp:nvSpPr>
      <dsp:spPr>
        <a:xfrm>
          <a:off x="4716863" y="4804567"/>
          <a:ext cx="3296559" cy="940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28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นางสาวพัชราภา  เขื่อนแปด</a:t>
          </a:r>
          <a:br>
            <a:rPr kumimoji="0" lang="th-TH" sz="28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</a:br>
          <a:r>
            <a:rPr kumimoji="0" lang="th-TH" sz="2400" b="1" i="0" u="none" strike="noStrike" kern="1200" cap="none" normalizeH="0" baseline="0" dirty="0" smtClean="0">
              <a:ln/>
              <a:effectLst/>
              <a:latin typeface="TH SarabunPSK" pitchFamily="34" charset="-34"/>
              <a:ea typeface="Calibri" pitchFamily="34" charset="0"/>
              <a:cs typeface="TH SarabunPSK" pitchFamily="34" charset="-34"/>
            </a:rPr>
            <a:t>นักวิชาการพัฒนาชุมชนชำนาญการ</a:t>
          </a:r>
          <a:endParaRPr kumimoji="0" lang="th-TH" sz="2800" b="1" i="0" u="none" strike="noStrike" kern="1200" cap="none" normalizeH="0" baseline="0" dirty="0" smtClean="0">
            <a:ln/>
            <a:effectLst/>
            <a:latin typeface="TH SarabunPSK" pitchFamily="34" charset="-34"/>
            <a:ea typeface="Calibri" pitchFamily="34" charset="0"/>
            <a:cs typeface="TH SarabunPSK" pitchFamily="34" charset="-34"/>
          </a:endParaRPr>
        </a:p>
      </dsp:txBody>
      <dsp:txXfrm>
        <a:off x="4744401" y="4832105"/>
        <a:ext cx="3241483" cy="885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0063"/>
          </a:xfrm>
          <a:prstGeom prst="rect">
            <a:avLst/>
          </a:prstGeom>
        </p:spPr>
        <p:txBody>
          <a:bodyPr vert="horz" lIns="96017" tIns="48008" rIns="96017" bIns="48008" rtlCol="0"/>
          <a:lstStyle>
            <a:lvl1pPr algn="l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0063"/>
          </a:xfrm>
          <a:prstGeom prst="rect">
            <a:avLst/>
          </a:prstGeom>
        </p:spPr>
        <p:txBody>
          <a:bodyPr vert="horz" lIns="96017" tIns="48008" rIns="96017" bIns="48008" rtlCol="0"/>
          <a:lstStyle>
            <a:lvl1pPr algn="r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FB156B29-ECBC-45CC-AC2C-443E50C5F60C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8650"/>
            <a:ext cx="2984500" cy="500063"/>
          </a:xfrm>
          <a:prstGeom prst="rect">
            <a:avLst/>
          </a:prstGeom>
        </p:spPr>
        <p:txBody>
          <a:bodyPr vert="horz" lIns="96017" tIns="48008" rIns="96017" bIns="48008" rtlCol="0" anchor="b"/>
          <a:lstStyle>
            <a:lvl1pPr algn="l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8650"/>
            <a:ext cx="2984500" cy="500063"/>
          </a:xfrm>
          <a:prstGeom prst="rect">
            <a:avLst/>
          </a:prstGeom>
        </p:spPr>
        <p:txBody>
          <a:bodyPr vert="horz" wrap="square" lIns="96017" tIns="48008" rIns="96017" bIns="480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8D9EF84F-AD7D-459C-94CD-BD7FCE89406E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90617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0063"/>
          </a:xfrm>
          <a:prstGeom prst="rect">
            <a:avLst/>
          </a:prstGeom>
        </p:spPr>
        <p:txBody>
          <a:bodyPr vert="horz" lIns="96017" tIns="48008" rIns="96017" bIns="4800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0063"/>
          </a:xfrm>
          <a:prstGeom prst="rect">
            <a:avLst/>
          </a:prstGeom>
        </p:spPr>
        <p:txBody>
          <a:bodyPr vert="horz" lIns="96017" tIns="48008" rIns="96017" bIns="4800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EC9F76C2-469F-4212-B78C-93370E992812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52475"/>
            <a:ext cx="500538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017" tIns="48008" rIns="96017" bIns="48008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08500"/>
          </a:xfrm>
          <a:prstGeom prst="rect">
            <a:avLst/>
          </a:prstGeom>
        </p:spPr>
        <p:txBody>
          <a:bodyPr vert="horz" lIns="96017" tIns="48008" rIns="96017" bIns="48008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0063"/>
          </a:xfrm>
          <a:prstGeom prst="rect">
            <a:avLst/>
          </a:prstGeom>
        </p:spPr>
        <p:txBody>
          <a:bodyPr vert="horz" lIns="96017" tIns="48008" rIns="96017" bIns="4800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0063"/>
          </a:xfrm>
          <a:prstGeom prst="rect">
            <a:avLst/>
          </a:prstGeom>
        </p:spPr>
        <p:txBody>
          <a:bodyPr vert="horz" wrap="square" lIns="96017" tIns="48008" rIns="96017" bIns="480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fld id="{E602DE36-AAB0-4996-A24A-34B0EAAB7C33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988744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ตัวแทนรูปบนสไลด์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 smtClean="0"/>
          </a:p>
        </p:txBody>
      </p:sp>
      <p:sp>
        <p:nvSpPr>
          <p:cNvPr id="11268" name="ตัวแทนหมายเลขสไลด์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00A694BA-FACD-4D44-8C1F-B031331186A8}" type="slidenum">
              <a:rPr lang="th-TH" altLang="th-TH" sz="1300" smtClean="0">
                <a:latin typeface="Calibri" pitchFamily="34" charset="0"/>
                <a:cs typeface="Cordia New" pitchFamily="34" charset="-34"/>
              </a:rPr>
              <a:pPr eaLnBrk="1" hangingPunct="1"/>
              <a:t>3</a:t>
            </a:fld>
            <a:endParaRPr lang="th-TH" altLang="th-TH" sz="1300" smtClean="0">
              <a:latin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454F7-2A75-4F9F-9BE1-D6644E671A0C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4E728-D7F8-4C25-99B9-A821BB10E30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67595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AF447-A814-4D04-A84A-322E7CEBF740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141D6-F690-4951-83AE-D4CAB0D7168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445852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3324C-F477-4E77-A9E4-EF392AAEBBCA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3E1E2-3592-4102-A13B-FB6E5EF8981D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30960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491F0-F30B-4B5C-8878-00E1A98AE410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1810F-FB5B-49F8-A19D-52D81CBD6666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166775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4AAB7-1D21-445F-B2C4-6BD3653FFABB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8D357-FE04-4827-89AD-E4FB5BA43EF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08620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26894-75D8-4AF0-9694-1F6C09C7C2E2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CE27B-DCAD-4FBF-B3CA-D36E38BEA316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608114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BCB5E-D114-4119-AC99-36DF38D71678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C4865-4103-4631-9EC0-8DEAA4AFB14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29767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D8B88-7DAF-41F0-B993-E249AFA078F1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8DB85-391C-46CA-AA74-3CF4C3E1D26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91775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77C7-4788-4C6D-88E0-B72EF6FC9284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11895-750D-4900-8D59-B5CF0748300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6635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9A553-4612-424B-86E4-1E0427860809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FC2AF-B1F1-448B-8716-A45F14FE40B0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2523682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2535B-8B23-4054-A740-1F13088DBD08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6B5EB-1317-4320-B33E-B8A380BA2F50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20597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BC805-A1DC-4CA8-AF5E-AB23382D9589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92A12-AC03-4E05-B274-3A78B6B1868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672333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7A33C-3967-4145-B2EF-26F93CCC36EE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F8F8D-4257-4011-A245-2051DC386698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16239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BE6FC-87F2-4975-8B8B-B595797505F2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5E8F4-D89D-4658-A2FD-85F47856EA96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27178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0ECDB-D703-4087-B1F7-61BAA43BF21A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63647-0FC1-4BEE-ADF3-84DB6539A4B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95536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DB817-4868-4E08-BC95-93BCB00874F9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11053-5E94-4A68-A22F-C2490A4175FE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093426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96C90-3A8C-4BEB-BD3C-B3464C572C1C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14AC-CB60-4E8F-A0EF-2DFE1ED12F8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2707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1CA74-8F8F-476D-8209-62B78073E7A8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FDB4-99D1-4FF4-BA69-2711E5FBC0ED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86757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33DA6-B688-414E-A4CB-355E9C731615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B62B-CC61-445A-A4DE-A2DAD28477B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524626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77E43-CB64-4E9B-8AFB-1C59A32C921D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5C3F1-FB84-465F-AD87-59046E86F169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971186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C932F-7ACB-4B95-B298-13074AC767FB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7835-B005-4FE4-9EE2-F9AB60E4CAF4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104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81179-68D4-48BB-9D5D-A2A69A03F2F8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91228-4E23-4B67-9DE6-61C8B7CC165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12185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153EC-D3F9-4355-A897-319316E08793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20E7-5102-4E4F-BBCA-72EF7D8EB200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22414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5FACD-1FE7-4D25-A036-F10FDAA7133E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A1F96-FB4C-4A5A-9CC0-AD8EBDA351D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740286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A9CAD4E-A4E6-47B4-8B32-173594E82D6A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0C6EF6-5A23-4E39-B4E5-71F341A32B9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0" r:id="rId1"/>
    <p:sldLayoutId id="2147484441" r:id="rId2"/>
    <p:sldLayoutId id="2147484442" r:id="rId3"/>
    <p:sldLayoutId id="2147484443" r:id="rId4"/>
    <p:sldLayoutId id="2147484444" r:id="rId5"/>
    <p:sldLayoutId id="2147484445" r:id="rId6"/>
    <p:sldLayoutId id="2147484446" r:id="rId7"/>
    <p:sldLayoutId id="2147484447" r:id="rId8"/>
    <p:sldLayoutId id="2147484448" r:id="rId9"/>
    <p:sldLayoutId id="2147484449" r:id="rId10"/>
    <p:sldLayoutId id="21474844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2051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A8B088E-76A8-41E6-AA8A-1ED8FDE00418}" type="datetimeFigureOut">
              <a:rPr lang="th-TH"/>
              <a:pPr>
                <a:defRPr/>
              </a:pPr>
              <a:t>17/05/60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2C8FF28-AA5C-4BAF-8103-74376B1779F8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1" r:id="rId1"/>
    <p:sldLayoutId id="2147484452" r:id="rId2"/>
    <p:sldLayoutId id="2147484453" r:id="rId3"/>
    <p:sldLayoutId id="2147484454" r:id="rId4"/>
    <p:sldLayoutId id="2147484455" r:id="rId5"/>
    <p:sldLayoutId id="2147484456" r:id="rId6"/>
    <p:sldLayoutId id="2147484457" r:id="rId7"/>
    <p:sldLayoutId id="2147484458" r:id="rId8"/>
    <p:sldLayoutId id="2147484459" r:id="rId9"/>
    <p:sldLayoutId id="2147484460" r:id="rId10"/>
    <p:sldLayoutId id="2147484461" r:id="rId11"/>
    <p:sldLayoutId id="2147484462" r:id="rId12"/>
    <p:sldLayoutId id="21474844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/>
        </p:nvGraphicFramePr>
        <p:xfrm>
          <a:off x="0" y="4005263"/>
          <a:ext cx="91440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/>
                  </a:extLst>
                </a:gridCol>
              </a:tblGrid>
              <a:tr h="2895600">
                <a:tc>
                  <a:txBody>
                    <a:bodyPr/>
                    <a:lstStyle/>
                    <a:p>
                      <a:pPr eaLnBrk="0" hangingPunct="0">
                        <a:defRPr/>
                      </a:pPr>
                      <a:r>
                        <a:rPr lang="th-TH" sz="4800" b="1" dirty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ตัวชี้วัดที่ </a:t>
                      </a:r>
                      <a:r>
                        <a:rPr lang="th-TH" sz="48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 </a:t>
                      </a:r>
                      <a:r>
                        <a:rPr lang="th-TH" sz="48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anose="020B0500040200020003" pitchFamily="34" charset="-34"/>
                          <a:ea typeface="Tahoma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4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ร้อยละของครัวเรือนยากจนเป้าหมายที่มี</a:t>
                      </a:r>
                      <a:br>
                        <a:rPr lang="th-TH" sz="4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</a:br>
                      <a:r>
                        <a:rPr lang="th-TH" sz="4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     รายได้ต่ำกว่าเกณฑ์  </a:t>
                      </a:r>
                      <a:r>
                        <a:rPr lang="th-TH" sz="4800" b="1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จปฐ.</a:t>
                      </a:r>
                      <a:r>
                        <a:rPr lang="th-TH" sz="48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คงเหลือ</a:t>
                      </a:r>
                    </a:p>
                    <a:p>
                      <a:pPr algn="l"/>
                      <a:endParaRPr lang="th-TH" sz="4400" b="1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44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T="45678" marB="4567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" name="สี่เหลี่ยมผืนผ้า 10"/>
          <p:cNvSpPr/>
          <p:nvPr/>
        </p:nvSpPr>
        <p:spPr>
          <a:xfrm>
            <a:off x="2428860" y="857232"/>
            <a:ext cx="6444208" cy="25853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spc="50" dirty="0">
                <a:ln w="11430"/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ตัวชี้วัดการประเมินผล</a:t>
            </a:r>
            <a:br>
              <a:rPr lang="th-TH" sz="5400" b="1" spc="50" dirty="0">
                <a:ln w="11430"/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spc="50" dirty="0">
                <a:ln w="11430"/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การปฏิบัติราชการของ</a:t>
            </a:r>
            <a:br>
              <a:rPr lang="th-TH" sz="5400" b="1" spc="50" dirty="0">
                <a:ln w="11430"/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spc="50" dirty="0">
                <a:ln w="11430"/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พัฒนาการจังหวัด</a:t>
            </a:r>
          </a:p>
        </p:txBody>
      </p:sp>
      <p:sp>
        <p:nvSpPr>
          <p:cNvPr id="5" name="Rectangle 4"/>
          <p:cNvSpPr/>
          <p:nvPr/>
        </p:nvSpPr>
        <p:spPr>
          <a:xfrm>
            <a:off x="500063" y="285750"/>
            <a:ext cx="1295400" cy="3770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39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71438" y="98425"/>
            <a:ext cx="5357812" cy="8302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800" b="1" dirty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ครัวเรือนยากจนเป้าหมาย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496" y="971689"/>
            <a:ext cx="9036496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ครัวเรือนที่ไม่ผ่านเกณฑ์รายได้ </a:t>
            </a:r>
            <a:r>
              <a:rPr lang="th-TH" sz="3200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จปฐ.</a:t>
            </a:r>
            <a:r>
              <a:rPr lang="th-TH" sz="3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ปี พ.ศ.  2559 (รายได้เฉลี่ยต่ำกว่า 30,000 บาท/คน/ปี )   จังหวัดลำปาง จำนวน 525  ครัวเรือน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กล่องข้อความ 2"/>
          <p:cNvSpPr txBox="1"/>
          <p:nvPr/>
        </p:nvSpPr>
        <p:spPr>
          <a:xfrm>
            <a:off x="46038" y="2060575"/>
            <a:ext cx="9097962" cy="23082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1. </a:t>
            </a:r>
            <a:r>
              <a:rPr lang="th-TH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ที่ต้องสงเคราะห์         จำนวน </a:t>
            </a:r>
            <a:r>
              <a:rPr lang="en-US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</a:t>
            </a:r>
            <a:r>
              <a:rPr lang="en-US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443</a:t>
            </a:r>
            <a:r>
              <a:rPr lang="th-TH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ครัวเรือน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2. ที่พัฒนาได้               จำนวน </a:t>
            </a:r>
            <a:r>
              <a:rPr lang="en-US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64</a:t>
            </a:r>
            <a:r>
              <a:rPr lang="th-TH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ครัวเรือน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3. ที่ตาย/ย้าย              จำนวน  18   ครัวเรือน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rgbClr val="FF0000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</a:t>
            </a:r>
            <a:endParaRPr lang="th-TH" sz="32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3429000" y="2571750"/>
            <a:ext cx="3714750" cy="7858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14" name="ลูกศรเชื่อมต่อแบบตรง 13"/>
          <p:cNvCxnSpPr/>
          <p:nvPr/>
        </p:nvCxnSpPr>
        <p:spPr>
          <a:xfrm rot="5400000">
            <a:off x="6929437" y="2571751"/>
            <a:ext cx="500063" cy="5000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5" name="กล่องข้อความ 2"/>
          <p:cNvSpPr txBox="1">
            <a:spLocks noChangeArrowheads="1"/>
          </p:cNvSpPr>
          <p:nvPr/>
        </p:nvSpPr>
        <p:spPr bwMode="auto">
          <a:xfrm>
            <a:off x="7358063" y="2000250"/>
            <a:ext cx="1714500" cy="10779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3200" b="1">
                <a:solidFill>
                  <a:srgbClr val="FF0000"/>
                </a:solidFill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เป้าหมาย ตัวชี้วัด</a:t>
            </a:r>
            <a:endParaRPr lang="th-TH" b="1">
              <a:solidFill>
                <a:srgbClr val="FF0000"/>
              </a:solidFill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85720" y="4643446"/>
            <a:ext cx="8501122" cy="1323439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th-TH" sz="4000" b="1" dirty="0">
                <a:solidFill>
                  <a:srgbClr val="9900FF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เกณฑ์การวัด</a:t>
            </a:r>
            <a:r>
              <a:rPr lang="en-US" sz="4000" b="1" dirty="0">
                <a:solidFill>
                  <a:srgbClr val="9900FF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    :</a:t>
            </a:r>
            <a:r>
              <a:rPr lang="th-TH" sz="4000" b="1" dirty="0">
                <a:solidFill>
                  <a:srgbClr val="9900FF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   </a:t>
            </a:r>
            <a:r>
              <a:rPr lang="th-TH" sz="3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ระดับความสำเร็จ	</a:t>
            </a:r>
          </a:p>
          <a:p>
            <a:pPr eaLnBrk="0" hangingPunct="0">
              <a:defRPr/>
            </a:pPr>
            <a:r>
              <a:rPr lang="th-TH" sz="40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น้ำหนัก</a:t>
            </a:r>
            <a:r>
              <a:rPr lang="th-TH" sz="3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</a:t>
            </a:r>
            <a:r>
              <a:rPr lang="en-US" sz="3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3600" b="1" dirty="0">
                <a:solidFill>
                  <a:srgbClr val="99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ร้อยละ  ๑๕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4514" y="71414"/>
            <a:ext cx="8772328" cy="1446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3200" b="1" u="sng" dirty="0">
                <a:solidFill>
                  <a:schemeClr val="tx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เกณฑ์การวัด</a:t>
            </a:r>
            <a:r>
              <a:rPr lang="en-US" sz="3200" b="1" u="sng" dirty="0">
                <a:solidFill>
                  <a:schemeClr val="tx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:</a:t>
            </a: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ระดับขั้นของความสำเร็จ การขับเคลื่อน สนับสนุน ส่งเสริมครัวเรือนเป้าหมาย ในพื้นที่ ให้มีรายได้เฉลี่ยไม่ต่ำกว่า  30,000 บาท /คน/ปี  คงเหลือตามร้อยละของเป้าหมายที่กำหนด   </a:t>
            </a:r>
            <a:endParaRPr lang="en-US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1000125" y="1641475"/>
            <a:ext cx="7786688" cy="858838"/>
          </a:xfrm>
          <a:prstGeom prst="rect">
            <a:avLst/>
          </a:prstGeom>
          <a:solidFill>
            <a:srgbClr val="FCCC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ครัวเรือนยากจนเป้าหมาย  มีรายได้เฉลี่ยไม่ต่ำกว่า 30,000 บาท   </a:t>
            </a:r>
            <a:br>
              <a: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/คน/ปี  คงเหลือไม่เกินร้อยละ 16.36  (11 ครัวเรือน</a:t>
            </a:r>
          </a:p>
        </p:txBody>
      </p:sp>
      <p:sp>
        <p:nvSpPr>
          <p:cNvPr id="19" name="วงรี 18"/>
          <p:cNvSpPr/>
          <p:nvPr/>
        </p:nvSpPr>
        <p:spPr>
          <a:xfrm>
            <a:off x="52388" y="1571625"/>
            <a:ext cx="876300" cy="835025"/>
          </a:xfrm>
          <a:prstGeom prst="ellipse">
            <a:avLst/>
          </a:prstGeom>
          <a:solidFill>
            <a:srgbClr val="FCCC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h-TH" sz="8800" b="1" dirty="0">
                <a:solidFill>
                  <a:srgbClr val="211898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000125" y="2571750"/>
            <a:ext cx="7858125" cy="9461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ครัวเรือนยากจนเป้าหมาย  มีรายได้เฉลี่ยไม่ต่ำกว่า 30,000 บาท   </a:t>
            </a:r>
            <a:br>
              <a: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/คน/ปี  คงเหลือไม่เกินร้อยละ 15.36  (10 ครัวเรือน)</a:t>
            </a:r>
          </a:p>
        </p:txBody>
      </p:sp>
      <p:sp>
        <p:nvSpPr>
          <p:cNvPr id="21" name="วงรี 20"/>
          <p:cNvSpPr/>
          <p:nvPr/>
        </p:nvSpPr>
        <p:spPr>
          <a:xfrm>
            <a:off x="58738" y="2554288"/>
            <a:ext cx="869950" cy="946150"/>
          </a:xfrm>
          <a:prstGeom prst="ellipse">
            <a:avLst/>
          </a:prstGeom>
          <a:solidFill>
            <a:srgbClr val="FFE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h-TH" sz="8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</a:p>
        </p:txBody>
      </p:sp>
      <p:sp>
        <p:nvSpPr>
          <p:cNvPr id="8" name="วงรี 7"/>
          <p:cNvSpPr/>
          <p:nvPr/>
        </p:nvSpPr>
        <p:spPr>
          <a:xfrm>
            <a:off x="71438" y="3665538"/>
            <a:ext cx="857250" cy="83502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h-TH" sz="8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000125" y="3571875"/>
            <a:ext cx="7929563" cy="1028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- ครัวเรือนยากจนเป้าหมาย  มีรายได้เฉลี่ยไม่ต่ำกว่า 30,000 บาท   </a:t>
            </a:r>
            <a:b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/คน/ปี  คงเหลือไม่เกินร้อยละ 14.36  (9 ครัวเรือน)</a:t>
            </a:r>
            <a:endParaRPr lang="th-TH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000125" y="4643438"/>
            <a:ext cx="7929563" cy="1071562"/>
          </a:xfrm>
          <a:prstGeom prst="rect">
            <a:avLst/>
          </a:prstGeom>
          <a:solidFill>
            <a:srgbClr val="FCCC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ครัวเรือนยากจนเป้าหมาย  มีรายได้เฉลี่ยไม่ต่ำกว่า 30,000 บาท   </a:t>
            </a:r>
            <a:b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/คน/ปี  คงเหลือไม่เกินร้อยละ 13.36  (8 ครัวเรือน)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1563" y="5824538"/>
            <a:ext cx="7929562" cy="8905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-ครัวเรือนยากจนเป้าหมาย  มีรายได้เฉลี่ยไม่ต่ำกว่า 30,000 บาท   </a:t>
            </a:r>
            <a:b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/คน/ปี  คงเหลือไม่เกินร้อยละ 12.36  (7 ครัวเรือน)</a:t>
            </a:r>
          </a:p>
        </p:txBody>
      </p:sp>
      <p:sp>
        <p:nvSpPr>
          <p:cNvPr id="12" name="วงรี 11"/>
          <p:cNvSpPr/>
          <p:nvPr/>
        </p:nvSpPr>
        <p:spPr>
          <a:xfrm>
            <a:off x="-71438" y="4703763"/>
            <a:ext cx="1139826" cy="868362"/>
          </a:xfrm>
          <a:prstGeom prst="ellipse">
            <a:avLst/>
          </a:prstGeom>
          <a:solidFill>
            <a:srgbClr val="FCCC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h-TH" sz="8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</a:p>
        </p:txBody>
      </p:sp>
      <p:sp>
        <p:nvSpPr>
          <p:cNvPr id="13" name="วงรี 12"/>
          <p:cNvSpPr/>
          <p:nvPr/>
        </p:nvSpPr>
        <p:spPr>
          <a:xfrm>
            <a:off x="0" y="5643563"/>
            <a:ext cx="1192213" cy="102711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h-TH" sz="8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8809038" cy="782638"/>
          </a:xfrm>
          <a:solidFill>
            <a:schemeClr val="accent3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เป้าหมายร้อยละครัวเรือนยากจนฯ คงเหลือ (แยกรายอำเภอ)</a:t>
            </a:r>
            <a:endParaRPr lang="th-TH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822325"/>
            <a:ext cx="8943975" cy="6035675"/>
          </a:xfrm>
          <a:noFill/>
        </p:spPr>
      </p:pic>
      <p:sp>
        <p:nvSpPr>
          <p:cNvPr id="17" name="วงรี 16"/>
          <p:cNvSpPr/>
          <p:nvPr/>
        </p:nvSpPr>
        <p:spPr>
          <a:xfrm>
            <a:off x="6786563" y="5913438"/>
            <a:ext cx="685800" cy="6524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04775" y="1055688"/>
            <a:ext cx="8891588" cy="10779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1. แบบรายงานผลการดำเนินงานโครงการสนับสนุนสัมมาชีพชุมชนแก่ครัวเรือนยากจน (เฉพาะที่พัฒนาได้ ประจำปีงบประมาณ พ.ศ. 2560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127000" y="188913"/>
            <a:ext cx="9017000" cy="6477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atin typeface="+mn-lt"/>
                <a:cs typeface="+mn-cs"/>
              </a:rPr>
              <a:t>หลักฐานเชิงประจักษ์</a:t>
            </a:r>
          </a:p>
        </p:txBody>
      </p:sp>
      <p:pic>
        <p:nvPicPr>
          <p:cNvPr id="7172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" t="18329" r="5089" b="11781"/>
          <a:stretch>
            <a:fillRect/>
          </a:stretch>
        </p:blipFill>
        <p:spPr bwMode="auto">
          <a:xfrm>
            <a:off x="242888" y="2349500"/>
            <a:ext cx="875347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219075" y="5832475"/>
            <a:ext cx="8424863" cy="523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>
                <a:latin typeface="+mn-lt"/>
                <a:cs typeface="+mn-cs"/>
              </a:rPr>
              <a:t>หมายเหตุ   แนบไฟล์ในระบบ </a:t>
            </a:r>
            <a:r>
              <a:rPr lang="en-US" b="1" dirty="0">
                <a:latin typeface="+mn-lt"/>
                <a:cs typeface="+mn-cs"/>
              </a:rPr>
              <a:t>BPM </a:t>
            </a:r>
            <a:r>
              <a:rPr lang="th-TH" b="1" dirty="0">
                <a:latin typeface="+mn-lt"/>
                <a:cs typeface="+mn-cs"/>
              </a:rPr>
              <a:t>ภายในวันที่  25 กรกฎาคม  2560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6988"/>
            <a:ext cx="9036050" cy="93503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2800" b="1" dirty="0"/>
              <a:t>2. แบบรายงานตามตัวชี้วัดการประเมินส่วนราชการตามมาตรการปรับปรุงประสิทธิภาพ 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th-TH" sz="2800" b="1" dirty="0" smtClean="0"/>
              <a:t>ใน</a:t>
            </a:r>
            <a:r>
              <a:rPr lang="th-TH" sz="2800" b="1" dirty="0"/>
              <a:t>การปฏิบัติราชการ (มาตรา 44</a:t>
            </a:r>
            <a:r>
              <a:rPr lang="th-TH" sz="2800" b="1" dirty="0" smtClean="0"/>
              <a:t>)</a:t>
            </a:r>
            <a:endParaRPr lang="th-TH" sz="4000" dirty="0"/>
          </a:p>
        </p:txBody>
      </p:sp>
      <p:pic>
        <p:nvPicPr>
          <p:cNvPr id="8195" name="ตัวแทนเนื้อหา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t="27679" r="37477" b="37318"/>
          <a:stretch>
            <a:fillRect/>
          </a:stretch>
        </p:blipFill>
        <p:spPr>
          <a:xfrm>
            <a:off x="107950" y="908050"/>
            <a:ext cx="9036050" cy="3065463"/>
          </a:xfrm>
        </p:spPr>
      </p:pic>
      <p:pic>
        <p:nvPicPr>
          <p:cNvPr id="8196" name="รูปภาพ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33266" r="37823" b="33109"/>
          <a:stretch>
            <a:fillRect/>
          </a:stretch>
        </p:blipFill>
        <p:spPr bwMode="auto">
          <a:xfrm>
            <a:off x="107950" y="3883025"/>
            <a:ext cx="903605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2987675" y="5788025"/>
            <a:ext cx="4572000" cy="954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latin typeface="+mn-lt"/>
                <a:cs typeface="+mn-cs"/>
              </a:rPr>
              <a:t>ครั้งที่ 1 </a:t>
            </a:r>
            <a:r>
              <a:rPr lang="th-TH" dirty="0">
                <a:latin typeface="+mn-lt"/>
                <a:cs typeface="+mn-cs"/>
              </a:rPr>
              <a:t>ภายในวันที่ 24 กุมภาพันธ์ 2560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latin typeface="+mn-lt"/>
                <a:cs typeface="+mn-cs"/>
              </a:rPr>
              <a:t>ครั้งที่ 2 </a:t>
            </a:r>
            <a:r>
              <a:rPr lang="th-TH" dirty="0">
                <a:latin typeface="+mn-lt"/>
                <a:cs typeface="+mn-cs"/>
              </a:rPr>
              <a:t>ภายในวันที่ 25 กรกฎาคม 2560</a:t>
            </a: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214290"/>
          <a:ext cx="8358246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ารออกแบบที่กำหนดเอ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การออกแบบที่กำหนดเอ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6FF33"/>
        </a:solidFill>
        <a:ln>
          <a:noFill/>
        </a:ln>
      </a:spPr>
      <a:bodyPr/>
      <a:lstStyle>
        <a:defPPr algn="ctr">
          <a:spcBef>
            <a:spcPts val="600"/>
          </a:spcBef>
          <a:defRPr sz="3300" b="1" dirty="0">
            <a:solidFill>
              <a:srgbClr val="FF0000"/>
            </a:solidFill>
            <a:latin typeface="TH SarabunPSK" pitchFamily="34" charset="-34"/>
            <a:cs typeface="TH SarabunPSK" pitchFamily="34" charset="-34"/>
          </a:defRPr>
        </a:defPPr>
      </a:lstStyle>
      <a:style>
        <a:lnRef idx="2">
          <a:schemeClr val="accent5">
            <a:hueOff val="-4966938"/>
            <a:satOff val="19906"/>
            <a:lumOff val="4314"/>
            <a:alphaOff val="0"/>
          </a:schemeClr>
        </a:lnRef>
        <a:fillRef idx="1">
          <a:schemeClr val="accent5">
            <a:hueOff val="-4966938"/>
            <a:satOff val="19906"/>
            <a:lumOff val="4314"/>
            <a:alphaOff val="0"/>
          </a:schemeClr>
        </a:fillRef>
        <a:effectRef idx="0">
          <a:schemeClr val="accent5">
            <a:hueOff val="-4966938"/>
            <a:satOff val="19906"/>
            <a:lumOff val="4314"/>
            <a:alphaOff val="0"/>
          </a:schemeClr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6653</TotalTime>
  <Words>282</Words>
  <Application>Microsoft Office PowerPoint</Application>
  <PresentationFormat>นำเสนอทางหน้าจอ (4:3)</PresentationFormat>
  <Paragraphs>35</Paragraphs>
  <Slides>7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17" baseType="lpstr">
      <vt:lpstr>Arial</vt:lpstr>
      <vt:lpstr>Angsana New</vt:lpstr>
      <vt:lpstr>Calibri</vt:lpstr>
      <vt:lpstr>Cordia New</vt:lpstr>
      <vt:lpstr>TH SarabunPSK</vt:lpstr>
      <vt:lpstr>Tahoma</vt:lpstr>
      <vt:lpstr>TH SarabunIT๙</vt:lpstr>
      <vt:lpstr>Times New Roman</vt:lpstr>
      <vt:lpstr>การออกแบบที่กำหนดเอง</vt:lpstr>
      <vt:lpstr>1_การออกแบบที่กำหนดเอง</vt:lpstr>
      <vt:lpstr>งานนำเสนอ PowerPoint</vt:lpstr>
      <vt:lpstr>งานนำเสนอ PowerPoint</vt:lpstr>
      <vt:lpstr>งานนำเสนอ PowerPoint</vt:lpstr>
      <vt:lpstr>เป้าหมายร้อยละครัวเรือนยากจนฯ คงเหลือ (แยกรายอำเภอ)</vt:lpstr>
      <vt:lpstr>งานนำเสนอ PowerPoint</vt:lpstr>
      <vt:lpstr>2. แบบรายงานตามตัวชี้วัดการประเมินส่วนราชการตามมาตรการปรับปรุงประสิทธิภาพ  ในการปฏิบัติราชการ (มาตรา 44)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คำรับรองการปฏิบัติราชการ  ปี 2554</dc:title>
  <dc:creator>S10</dc:creator>
  <cp:lastModifiedBy>PC</cp:lastModifiedBy>
  <cp:revision>574</cp:revision>
  <cp:lastPrinted>2017-02-16T04:56:38Z</cp:lastPrinted>
  <dcterms:created xsi:type="dcterms:W3CDTF">2011-02-27T01:56:23Z</dcterms:created>
  <dcterms:modified xsi:type="dcterms:W3CDTF">2017-05-17T07:38:12Z</dcterms:modified>
</cp:coreProperties>
</file>