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4"/>
  </p:notesMasterIdLst>
  <p:handoutMasterIdLst>
    <p:handoutMasterId r:id="rId5"/>
  </p:handoutMasterIdLst>
  <p:sldIdLst>
    <p:sldId id="376" r:id="rId2"/>
    <p:sldId id="377" r:id="rId3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FD1"/>
    <a:srgbClr val="D1FFD1"/>
    <a:srgbClr val="99FF66"/>
    <a:srgbClr val="B9FFB9"/>
    <a:srgbClr val="FFFFCC"/>
    <a:srgbClr val="FFFFAF"/>
    <a:srgbClr val="FFFF99"/>
    <a:srgbClr val="FFE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24" autoAdjust="0"/>
  </p:normalViewPr>
  <p:slideViewPr>
    <p:cSldViewPr>
      <p:cViewPr>
        <p:scale>
          <a:sx n="66" d="100"/>
          <a:sy n="66" d="100"/>
        </p:scale>
        <p:origin x="-150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9B4895D-0412-4ED5-A228-88D47FC6CA99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6D812D-C17E-4115-A2EA-02A0DEDC8A2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2989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33F52A0-1F94-4F54-9C8A-6D16B4A2C45C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CC1075-49EC-495D-B570-9083E8724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06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36D8-E468-4281-BAAC-6869CEC04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6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CDD51-8314-44B4-B949-743FE1A10C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109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E23E-3CCF-42CE-AC4D-AABD12BA58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061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1B9E4-3DB3-4D64-9F38-B9CE1C894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01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2D053-36D6-417C-A8A6-BD74E4958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41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75112-3C69-4DE8-9963-9B5223CD5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36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CD65E-F014-42CF-B027-DB28D06222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06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5B09F-BC3F-4A94-B6EE-EC5DF8306C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71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27B57-2D73-425E-8F2F-574B42D09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0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6241B-EB63-4C97-B97E-4D3F6F46B8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643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825F0-787A-469D-B20C-6C233484D7D3}" type="datetimeFigureOut">
              <a:rPr lang="en-US"/>
              <a:pPr>
                <a:defRPr/>
              </a:pPr>
              <a:t>5/17/2017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73FF3-6378-41E5-AF65-BFFFE9632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1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BF6237-D67D-47BB-A2C1-A5ADB03E5C57}" type="datetime1">
              <a:rPr lang="th-TH"/>
              <a:pPr>
                <a:defRPr/>
              </a:pPr>
              <a:t>17/05/60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2D5898-72E8-4872-A81D-A1296A0C0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304800" y="381000"/>
          <a:ext cx="8382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ตัวชี้วัดที่</a:t>
                      </a:r>
                      <a:r>
                        <a:rPr lang="th-TH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1</a:t>
                      </a:r>
                      <a:r>
                        <a:rPr lang="en-US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:</a:t>
                      </a:r>
                      <a:r>
                        <a:rPr lang="en-US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ร้อยละความสำเร็จของการเบิกจ่ายงบประมาณ</a:t>
                      </a:r>
                      <a:r>
                        <a:rPr lang="th-TH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พ.ศ.๒๕๖๐</a:t>
                      </a:r>
                      <a:endParaRPr lang="th-TH" sz="2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304800" y="1371600"/>
          <a:ext cx="84582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2209800"/>
                <a:gridCol w="2286000"/>
                <a:gridCol w="2286000"/>
              </a:tblGrid>
              <a:tr h="812006">
                <a:tc gridSpan="4">
                  <a:txBody>
                    <a:bodyPr/>
                    <a:lstStyle/>
                    <a:p>
                      <a:pPr algn="ctr"/>
                      <a:r>
                        <a:rPr lang="th-TH" dirty="0" smtClean="0"/>
                        <a:t>เป้าหมาย</a:t>
                      </a:r>
                      <a:endParaRPr lang="en-US" dirty="0" smtClean="0"/>
                    </a:p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ร้อยละ</a:t>
                      </a:r>
                      <a:r>
                        <a:rPr lang="th-TH" u="sng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สะสม</a:t>
                      </a: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ของการเบิกจ่ายต้อง</a:t>
                      </a:r>
                      <a:r>
                        <a:rPr lang="th-TH" u="sng" dirty="0" smtClean="0">
                          <a:latin typeface="TH SarabunIT๙" pitchFamily="34" charset="-34"/>
                          <a:cs typeface="TH SarabunIT๙" pitchFamily="34" charset="-34"/>
                        </a:rPr>
                        <a:t>ไม่น้อยกว่า</a:t>
                      </a:r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เป้าหมายที่กำหนด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5294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กำหนดเวลา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จังหวัด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94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๓๐ มิ.ย.๖๐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๗๓</a:t>
                      </a:r>
                      <a:r>
                        <a:rPr lang="en-US" dirty="0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๗๕</a:t>
                      </a:r>
                      <a:r>
                        <a:rPr lang="en-US" dirty="0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๘๐</a:t>
                      </a:r>
                      <a:r>
                        <a:rPr lang="en-US" dirty="0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12006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๓๑ ก.ค.๖๐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๘๐</a:t>
                      </a:r>
                      <a:r>
                        <a:rPr lang="en-US" dirty="0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mtClean="0">
                          <a:latin typeface="TH SarabunIT๙" pitchFamily="34" charset="-34"/>
                          <a:cs typeface="TH SarabunIT๙" pitchFamily="34" charset="-34"/>
                        </a:rPr>
                        <a:t>๘๕</a:t>
                      </a:r>
                      <a:r>
                        <a:rPr lang="en-US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itchFamily="34" charset="-34"/>
                          <a:cs typeface="TH SarabunIT๙" pitchFamily="34" charset="-34"/>
                        </a:rPr>
                        <a:t>๙๐</a:t>
                      </a:r>
                      <a:r>
                        <a:rPr lang="en-US" dirty="0" smtClean="0">
                          <a:latin typeface="TH SarabunIT๙" pitchFamily="34" charset="-34"/>
                          <a:cs typeface="TH SarabunIT๙" pitchFamily="34" charset="-34"/>
                        </a:rPr>
                        <a:t>%</a:t>
                      </a:r>
                      <a:endParaRPr lang="th-TH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3" name="ตาราง 12"/>
          <p:cNvGraphicFramePr>
            <a:graphicFrameLocks noGrp="1"/>
          </p:cNvGraphicFramePr>
          <p:nvPr/>
        </p:nvGraphicFramePr>
        <p:xfrm>
          <a:off x="377825" y="5410200"/>
          <a:ext cx="8418513" cy="1006475"/>
        </p:xfrm>
        <a:graphic>
          <a:graphicData uri="http://schemas.openxmlformats.org/drawingml/2006/table">
            <a:tbl>
              <a:tblPr/>
              <a:tblGrid>
                <a:gridCol w="8418513"/>
              </a:tblGrid>
              <a:tr h="1006475">
                <a:tc>
                  <a:txBody>
                    <a:bodyPr/>
                    <a:lstStyle/>
                    <a:p>
                      <a:endParaRPr lang="th-TH" sz="2800" b="1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หมายเหตุ </a:t>
                      </a:r>
                      <a:r>
                        <a:rPr lang="en-US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: </a:t>
                      </a:r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หากไม่ได้ตามเป้าหมายจะถูกหักคะแนน</a:t>
                      </a:r>
                      <a:r>
                        <a:rPr lang="th-TH" sz="32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 ครั้งละ ๑ คะแนน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42" marR="91442" marT="45749" marB="45749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304800" y="228600"/>
          <a:ext cx="8382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ตัวชี้วัดอำเภอ</a:t>
                      </a:r>
                      <a:r>
                        <a:rPr lang="th-TH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:</a:t>
                      </a:r>
                      <a:r>
                        <a:rPr lang="en-US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ร้อยละความสำเร็จของการเบิกจ่ายงบประมาณ</a:t>
                      </a:r>
                      <a:r>
                        <a:rPr lang="th-TH" sz="2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พ.ศ.๒๕๖๐</a:t>
                      </a:r>
                      <a:endParaRPr lang="th-TH" sz="28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304800" y="901700"/>
          <a:ext cx="8458200" cy="5846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4667250"/>
                <a:gridCol w="2114550"/>
              </a:tblGrid>
              <a:tr h="1335771">
                <a:tc gridSpan="3"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เป้าหมาย</a:t>
                      </a:r>
                      <a:endParaRPr lang="en-US" sz="24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การจัดทำและส่งหลักฐานการเบิกจ่ายงบประมาณที่ได้รับการจัดสรรจากกรมฯให้จังหวัด(งบยุทธศาสตร์  ค่าสาธารณูปโภค งบบริหารฯ)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57192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ระดับคะแนน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เกณฑ์การวัด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ห้วงเวลา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</a:tr>
              <a:tr h="405380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๑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๒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๓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๔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๕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sz="20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จัดทำและส่งหลักฐานการเบิกจ่ายงบประมาณที่ได้รับการจัดสรรจากกรมฯ(</a:t>
                      </a:r>
                      <a:r>
                        <a:rPr lang="th-TH" sz="20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ไตรมาส</a:t>
                      </a: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 ๓-๔)ได้ร้อยละ ๘๐ ของวงเงินงบประมาณที่อำเภอได้รับการจัดสรร</a:t>
                      </a:r>
                    </a:p>
                    <a:p>
                      <a:pPr algn="l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จัดทำและส่งหลักฐาน...............ได้ร้อยละ ๘๕</a:t>
                      </a:r>
                    </a:p>
                    <a:p>
                      <a:pPr algn="l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จัดทำและส่งหลักฐาน...............ได้ร้อยละ ๙๐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จัดทำและส่งหลักฐาน...............ได้ร้อยละ ๙๕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จัดทำและส่งหลักฐาน...............ได้ร้อยละ ๑๐๐</a:t>
                      </a:r>
                    </a:p>
                    <a:p>
                      <a:pPr algn="l"/>
                      <a:endParaRPr lang="th-TH" sz="20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๓๐</a:t>
                      </a:r>
                      <a:r>
                        <a:rPr lang="th-TH" sz="20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มิถุนายน ๖๐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๓๑</a:t>
                      </a:r>
                      <a:r>
                        <a:rPr lang="th-TH" sz="20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กรกฎาคม ๖๐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๓๑  </a:t>
                      </a:r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สิงหาคม ๖๐</a:t>
                      </a:r>
                    </a:p>
                    <a:p>
                      <a:pPr algn="ctr"/>
                      <a:endParaRPr lang="th-TH" sz="20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000" dirty="0" smtClean="0">
                          <a:latin typeface="TH SarabunIT๙" pitchFamily="34" charset="-34"/>
                          <a:cs typeface="TH SarabunIT๙" pitchFamily="34" charset="-34"/>
                        </a:rPr>
                        <a:t>๓๐  กันยายน ๖๐ </a:t>
                      </a:r>
                      <a:endParaRPr lang="th-TH" sz="20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T="45718" marB="45718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</TotalTime>
  <Words>198</Words>
  <Application>Microsoft Office PowerPoint</Application>
  <PresentationFormat>นำเสนอทางหน้าจอ (4:3)</PresentationFormat>
  <Paragraphs>54</Paragraphs>
  <Slides>2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5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8" baseType="lpstr">
      <vt:lpstr>Arial</vt:lpstr>
      <vt:lpstr>Angsana New</vt:lpstr>
      <vt:lpstr>Calibri</vt:lpstr>
      <vt:lpstr>TH SarabunIT๙</vt:lpstr>
      <vt:lpstr>Cordia New</vt:lpstr>
      <vt:lpstr>ชุดรูปแบบของ Office</vt:lpstr>
      <vt:lpstr>งานนำเสนอ PowerPoint</vt:lpstr>
      <vt:lpstr>งานนำเสนอ PowerPoint</vt:lpstr>
    </vt:vector>
  </TitlesOfParts>
  <Company>KhonKaen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PC</cp:lastModifiedBy>
  <cp:revision>157</cp:revision>
  <cp:lastPrinted>2013-06-25T13:14:28Z</cp:lastPrinted>
  <dcterms:created xsi:type="dcterms:W3CDTF">2012-03-20T15:49:04Z</dcterms:created>
  <dcterms:modified xsi:type="dcterms:W3CDTF">2017-05-17T07:38:27Z</dcterms:modified>
</cp:coreProperties>
</file>